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2" r:id="rId21"/>
    <p:sldId id="273" r:id="rId22"/>
    <p:sldId id="278"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5306"/>
  </p:normalViewPr>
  <p:slideViewPr>
    <p:cSldViewPr>
      <p:cViewPr varScale="1">
        <p:scale>
          <a:sx n="81" d="100"/>
          <a:sy n="81" d="100"/>
        </p:scale>
        <p:origin x="3064" y="184"/>
      </p:cViewPr>
      <p:guideLst/>
    </p:cSldViewPr>
  </p:slideViewPr>
  <p:notesTextViewPr>
    <p:cViewPr>
      <p:scale>
        <a:sx n="1" d="1"/>
        <a:sy n="1" d="1"/>
      </p:scale>
      <p:origin x="0" y="0"/>
    </p:cViewPr>
  </p:notesTextViewPr>
  <p:sorterViewPr>
    <p:cViewPr>
      <p:scale>
        <a:sx n="70" d="100"/>
        <a:sy n="70" d="100"/>
      </p:scale>
      <p:origin x="0" y="0"/>
    </p:cViewPr>
  </p:sorterViewPr>
  <p:notesViewPr>
    <p:cSldViewPr>
      <p:cViewPr>
        <p:scale>
          <a:sx n="100" d="100"/>
          <a:sy n="100" d="100"/>
        </p:scale>
        <p:origin x="2448" y="-7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12AEA-1B2C-45B0-AC65-749C0271B6C3}" type="datetimeFigureOut">
              <a:rPr lang="en-US" smtClean="0"/>
              <a:t>3/28/21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75C61-EE0A-442D-9FAB-7271643EA104}" type="slidenum">
              <a:rPr lang="en-US" smtClean="0"/>
              <a:t>‹#›</a:t>
            </a:fld>
            <a:endParaRPr lang="en-US" dirty="0"/>
          </a:p>
        </p:txBody>
      </p:sp>
    </p:spTree>
    <p:extLst>
      <p:ext uri="{BB962C8B-B14F-4D97-AF65-F5344CB8AC3E}">
        <p14:creationId xmlns:p14="http://schemas.microsoft.com/office/powerpoint/2010/main" val="91611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our videoconferencing is to create the feeling of sharing, participation, fellowship, and morale as much as possible short of face-to-face while sharing information, knowledge, training. Therefore, the way that we interact visually will enable our success. </a:t>
            </a:r>
          </a:p>
          <a:p>
            <a:endParaRPr lang="en-US" dirty="0"/>
          </a:p>
          <a:p>
            <a:r>
              <a:rPr lang="en-US" dirty="0"/>
              <a:t>Notice the word videoconferencing here is a closed compound – that is our goal; we are not separating conferencing from video. It is an integral part.</a:t>
            </a:r>
          </a:p>
        </p:txBody>
      </p:sp>
      <p:sp>
        <p:nvSpPr>
          <p:cNvPr id="4" name="Slide Number Placeholder 3"/>
          <p:cNvSpPr>
            <a:spLocks noGrp="1"/>
          </p:cNvSpPr>
          <p:nvPr>
            <p:ph type="sldNum" sz="quarter" idx="5"/>
          </p:nvPr>
        </p:nvSpPr>
        <p:spPr/>
        <p:txBody>
          <a:bodyPr/>
          <a:lstStyle/>
          <a:p>
            <a:fld id="{FA9B8383-59BB-3D43-85DE-B83F75D9C92F}" type="slidenum">
              <a:rPr lang="en-US" smtClean="0"/>
              <a:t>1</a:t>
            </a:fld>
            <a:endParaRPr lang="en-US" dirty="0"/>
          </a:p>
        </p:txBody>
      </p:sp>
    </p:spTree>
    <p:extLst>
      <p:ext uri="{BB962C8B-B14F-4D97-AF65-F5344CB8AC3E}">
        <p14:creationId xmlns:p14="http://schemas.microsoft.com/office/powerpoint/2010/main" val="164729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New Meetings can be created at the moment or can be scheduled in advance.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start an instant meeting simply start a meeting and send an invite to the individual(s).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create a scheduled meeting, simply fill in the Schedule a Meeting page.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Click on Select New Meeting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Follow prompts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Select automatic Meeting ID and Meeting Password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Require meeting password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Meetings can be easily edited if necessary.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Avoid on the hour and half-hour scheduling to minimize rush hour crunch. An odd time can be entered.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you Save Meeting, the next screen will confirm your selections. You can edit or go on to select your preferred calendar option and proceed to fill that out.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create a Template for future meetings.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select Registration for ease of tracking invitations, notifying updates.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10</a:t>
            </a:fld>
            <a:endParaRPr lang="en-US" dirty="0"/>
          </a:p>
        </p:txBody>
      </p:sp>
    </p:spTree>
    <p:extLst>
      <p:ext uri="{BB962C8B-B14F-4D97-AF65-F5344CB8AC3E}">
        <p14:creationId xmlns:p14="http://schemas.microsoft.com/office/powerpoint/2010/main" val="2820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most powerful tool: Select preferred calendar: Google, Outlook, Yahoo. Click on 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on the calendar, add any specific comments and enter guest lists. Have Group lists prepared in your contacts.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invitee will receive a Google/Yahoo/Outlook calendar appointment and should click respond to the invitation. Yes/No/Maybe.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That will record their answer and facilitate any reminders/follow-ups.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will also have a copy of invitees readily available for your meeting.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the invitation to reinforce key messaging as well as mechanical aspects.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does not matter if the recipient does not have or use a calendar; they will still receive the invitation with the information. They can accept the calendar invite or simply note the meeting particulars in their own way.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time you use the calendar invite you say to your guest: I care enough to go the extra mile to make this easier for you.</a:t>
            </a: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11</a:t>
            </a:fld>
            <a:endParaRPr lang="en-US" dirty="0"/>
          </a:p>
        </p:txBody>
      </p:sp>
    </p:spTree>
    <p:extLst>
      <p:ext uri="{BB962C8B-B14F-4D97-AF65-F5344CB8AC3E}">
        <p14:creationId xmlns:p14="http://schemas.microsoft.com/office/powerpoint/2010/main" val="125667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Time to Play… click and explore each on on your own time and each time you are in a session and have the opportunity to do so</a:t>
            </a:r>
          </a:p>
          <a:p>
            <a:pPr marL="171450" indent="-171450">
              <a:buFont typeface="Arial" panose="020B0604020202020204" pitchFamily="34" charset="0"/>
              <a:buChar char="•"/>
            </a:pPr>
            <a:r>
              <a:rPr lang="en-US" dirty="0"/>
              <a:t>Set up a test meeting with Co-Host for the first time. </a:t>
            </a:r>
          </a:p>
          <a:p>
            <a:pPr marL="171450" indent="-171450">
              <a:buFont typeface="Arial" panose="020B0604020202020204" pitchFamily="34" charset="0"/>
              <a:buChar char="•"/>
            </a:pPr>
            <a:r>
              <a:rPr lang="en-US" dirty="0"/>
              <a:t>Set up someone else as a Co-Host at the start; this comes in very handy if the Host loses electricity or internet connection as everyone else remains connected. The Co-Host can continue the meeting.</a:t>
            </a:r>
          </a:p>
          <a:p>
            <a:pPr marL="171450" indent="-171450">
              <a:buFont typeface="Arial" panose="020B0604020202020204" pitchFamily="34" charset="0"/>
              <a:buChar char="•"/>
            </a:pPr>
            <a:r>
              <a:rPr lang="en-US" dirty="0"/>
              <a:t>Practice controls. </a:t>
            </a:r>
          </a:p>
          <a:p>
            <a:pPr marL="171450" indent="-171450">
              <a:buFont typeface="Arial" panose="020B0604020202020204" pitchFamily="34" charset="0"/>
              <a:buChar char="•"/>
            </a:pPr>
            <a:r>
              <a:rPr lang="en-US" dirty="0"/>
              <a:t>Do a full dry run.</a:t>
            </a:r>
          </a:p>
          <a:p>
            <a:pPr marL="171450" indent="-171450">
              <a:buFont typeface="Arial" panose="020B0604020202020204" pitchFamily="34" charset="0"/>
              <a:buChar char="•"/>
            </a:pPr>
            <a:r>
              <a:rPr lang="en-US" dirty="0"/>
              <a:t>Bring out main controls from bottom or top of screen by hovering the mouse.</a:t>
            </a:r>
          </a:p>
          <a:p>
            <a:pPr marL="171450" indent="-171450">
              <a:buFont typeface="Arial" panose="020B0604020202020204" pitchFamily="34" charset="0"/>
              <a:buChar char="•"/>
            </a:pPr>
            <a:r>
              <a:rPr lang="en-US" dirty="0"/>
              <a:t>Hover the mouse over each symbol to see drop down/drop up menus; click and explore how each one works.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***Access to controls depends upon number of participants and to whom rights have been given*** Zoom is unusually flexible in that it allows simultaneous access.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12</a:t>
            </a:fld>
            <a:endParaRPr lang="en-US" dirty="0"/>
          </a:p>
        </p:txBody>
      </p:sp>
    </p:spTree>
    <p:extLst>
      <p:ext uri="{BB962C8B-B14F-4D97-AF65-F5344CB8AC3E}">
        <p14:creationId xmlns:p14="http://schemas.microsoft.com/office/powerpoint/2010/main" val="83880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choices…CSV delimited for excel spreadsheets…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13</a:t>
            </a:fld>
            <a:endParaRPr lang="en-US" dirty="0"/>
          </a:p>
        </p:txBody>
      </p:sp>
    </p:spTree>
    <p:extLst>
      <p:ext uri="{BB962C8B-B14F-4D97-AF65-F5344CB8AC3E}">
        <p14:creationId xmlns:p14="http://schemas.microsoft.com/office/powerpoint/2010/main" val="246365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the reports that it can give you…use for attendance, minutes, legal acceptance of recording…</a:t>
            </a:r>
          </a:p>
          <a:p>
            <a:r>
              <a:rPr lang="en-US" dirty="0"/>
              <a:t>These can be used as records as well as submission to your FSO-IS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14</a:t>
            </a:fld>
            <a:endParaRPr lang="en-US" dirty="0"/>
          </a:p>
        </p:txBody>
      </p:sp>
    </p:spTree>
    <p:extLst>
      <p:ext uri="{BB962C8B-B14F-4D97-AF65-F5344CB8AC3E}">
        <p14:creationId xmlns:p14="http://schemas.microsoft.com/office/powerpoint/2010/main" val="27387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B8383-59BB-3D43-85DE-B83F75D9C92F}" type="slidenum">
              <a:rPr lang="en-US" smtClean="0"/>
              <a:t>15</a:t>
            </a:fld>
            <a:endParaRPr lang="en-US" dirty="0"/>
          </a:p>
        </p:txBody>
      </p:sp>
    </p:spTree>
    <p:extLst>
      <p:ext uri="{BB962C8B-B14F-4D97-AF65-F5344CB8AC3E}">
        <p14:creationId xmlns:p14="http://schemas.microsoft.com/office/powerpoint/2010/main" val="193786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settings govern your individual meeting.</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16</a:t>
            </a:fld>
            <a:endParaRPr lang="en-US" dirty="0"/>
          </a:p>
        </p:txBody>
      </p:sp>
    </p:spTree>
    <p:extLst>
      <p:ext uri="{BB962C8B-B14F-4D97-AF65-F5344CB8AC3E}">
        <p14:creationId xmlns:p14="http://schemas.microsoft.com/office/powerpoint/2010/main" val="273163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settings govern your individual meeting.</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17</a:t>
            </a:fld>
            <a:endParaRPr lang="en-US" dirty="0"/>
          </a:p>
        </p:txBody>
      </p:sp>
    </p:spTree>
    <p:extLst>
      <p:ext uri="{BB962C8B-B14F-4D97-AF65-F5344CB8AC3E}">
        <p14:creationId xmlns:p14="http://schemas.microsoft.com/office/powerpoint/2010/main" val="127259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685800"/>
            <a:ext cx="4114800" cy="3086100"/>
          </a:xfrm>
        </p:spPr>
      </p:sp>
      <p:sp>
        <p:nvSpPr>
          <p:cNvPr id="3" name="Notes Placeholder 2"/>
          <p:cNvSpPr>
            <a:spLocks noGrp="1"/>
          </p:cNvSpPr>
          <p:nvPr>
            <p:ph type="body" idx="1"/>
          </p:nvPr>
        </p:nvSpPr>
        <p:spPr>
          <a:xfrm>
            <a:off x="228600" y="3962400"/>
            <a:ext cx="6477000" cy="48006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would take us about an hour to go through an in-depth discussion of each selection.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decisions are better done by the Administrator/Host in collaboration with the division/flotilla leadership or the MTs for their units, or the Instructor for their PE classes or HR for their recruiting.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discussion around the selection of each option is actually very helpful in beginning to understand the multiple benefits and uses of this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Account Setting &gt;  Management - It is good practice to review these prior to setting each meeting to ensure applicability of selections. Some meetings might warrant recording, others not, etc. Settings can be changed for each meeting. Use lock to keep settings from being changed accidentally.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Review these for applicability to your own meeting and circumstances and in some cases, for style or preference.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practice, you will develop preferences based on the type of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Authentication process is not recommended for these small meetings with well-known participants.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Passwords and Wait Room strongly recommended to control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Most meetings should be open 15 to 30 minutes prior to formal start.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Allowing participants to have video and audio immediately upon joining the main room from the Waiting Room fosters a sense of fellowship and socialization.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Recording chats for business meetings can assist the Secretary of Records with the minutes. The recording can be erased after 90 days to allow sufficient time for review and approvals.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Practice polling in advance. Prepare a couple of polls for the first meeting to show participants the type of straw polls, questions, etc. that can be posed.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While setting up the Waiting Room, click the pencil to customize the waiting room messaging, add a logo, etc.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18</a:t>
            </a:fld>
            <a:endParaRPr lang="en-US" dirty="0"/>
          </a:p>
        </p:txBody>
      </p:sp>
    </p:spTree>
    <p:extLst>
      <p:ext uri="{BB962C8B-B14F-4D97-AF65-F5344CB8AC3E}">
        <p14:creationId xmlns:p14="http://schemas.microsoft.com/office/powerpoint/2010/main" val="28614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19</a:t>
            </a:fld>
            <a:endParaRPr lang="en-US" dirty="0"/>
          </a:p>
        </p:txBody>
      </p:sp>
    </p:spTree>
    <p:extLst>
      <p:ext uri="{BB962C8B-B14F-4D97-AF65-F5344CB8AC3E}">
        <p14:creationId xmlns:p14="http://schemas.microsoft.com/office/powerpoint/2010/main" val="328127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“A picture is worth a thousand words.” By seeing each other simultaneously when we teach, we replicate as much as possible a classroom environment. </a:t>
            </a:r>
          </a:p>
          <a:p>
            <a:endParaRPr lang="en-US" dirty="0"/>
          </a:p>
          <a:p>
            <a:r>
              <a:rPr lang="en-US" dirty="0"/>
              <a:t>By seeing each other simultaneously when we meet, we are doing this for the sake of our members, not as much for the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socialize. We catch up with each other. We enjoy the experience. We get to know each other from all over the flotillas, divisions, district. We bring our own experience to the table. We contribute ideas to the meeting. And we learn almost one-on-one.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content is a by-product which is transferred as we carry out our duties.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2</a:t>
            </a:fld>
            <a:endParaRPr lang="en-US" dirty="0"/>
          </a:p>
        </p:txBody>
      </p:sp>
    </p:spTree>
    <p:extLst>
      <p:ext uri="{BB962C8B-B14F-4D97-AF65-F5344CB8AC3E}">
        <p14:creationId xmlns:p14="http://schemas.microsoft.com/office/powerpoint/2010/main" val="55868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me know if there are any aspects of this training about which you would like to learn more.</a:t>
            </a:r>
          </a:p>
        </p:txBody>
      </p:sp>
      <p:sp>
        <p:nvSpPr>
          <p:cNvPr id="4" name="Slide Number Placeholder 3"/>
          <p:cNvSpPr>
            <a:spLocks noGrp="1"/>
          </p:cNvSpPr>
          <p:nvPr>
            <p:ph type="sldNum" sz="quarter" idx="5"/>
          </p:nvPr>
        </p:nvSpPr>
        <p:spPr/>
        <p:txBody>
          <a:bodyPr/>
          <a:lstStyle/>
          <a:p>
            <a:fld id="{FA9B8383-59BB-3D43-85DE-B83F75D9C92F}" type="slidenum">
              <a:rPr lang="en-US" smtClean="0"/>
              <a:t>20</a:t>
            </a:fld>
            <a:endParaRPr lang="en-US" dirty="0"/>
          </a:p>
        </p:txBody>
      </p:sp>
    </p:spTree>
    <p:extLst>
      <p:ext uri="{BB962C8B-B14F-4D97-AF65-F5344CB8AC3E}">
        <p14:creationId xmlns:p14="http://schemas.microsoft.com/office/powerpoint/2010/main" val="2489539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has been a high-level summary to help to get you started. Keep taking classes.</a:t>
            </a:r>
          </a:p>
          <a:p>
            <a:r>
              <a:rPr lang="en-US" dirty="0"/>
              <a:t>Rich variety of knowledge, tools, tips, etc.</a:t>
            </a:r>
          </a:p>
          <a:p>
            <a:r>
              <a:rPr lang="en-US" dirty="0"/>
              <a:t>Suggest accessing them regularly</a:t>
            </a:r>
          </a:p>
          <a:p>
            <a:r>
              <a:rPr lang="en-US" dirty="0"/>
              <a:t>Subscribe to their blog</a:t>
            </a:r>
          </a:p>
          <a:p>
            <a:r>
              <a:rPr lang="en-US" dirty="0"/>
              <a:t>Look up specific subject matters to get answers</a:t>
            </a:r>
          </a:p>
          <a:p>
            <a:r>
              <a:rPr lang="en-US" dirty="0"/>
              <a:t>Attend as many live meetings as you can</a:t>
            </a:r>
          </a:p>
          <a:p>
            <a:pPr marL="171450" indent="-171450">
              <a:buFont typeface="Arial" panose="020B0604020202020204" pitchFamily="34" charset="0"/>
              <a:buChar char="•"/>
            </a:pPr>
            <a:r>
              <a:rPr lang="en-US" dirty="0"/>
              <a:t>Play with the controls one at a time to see each one’s operation. This builds mental memory and is a good practice.</a:t>
            </a:r>
          </a:p>
          <a:p>
            <a:pPr marL="171450" indent="-171450">
              <a:buFont typeface="Arial" panose="020B0604020202020204" pitchFamily="34" charset="0"/>
              <a:buChar char="•"/>
            </a:pPr>
            <a:r>
              <a:rPr lang="en-US" dirty="0"/>
              <a:t>Select other videos periodically; review them frequently. They are rich with information not easily captured or remembered the first time. </a:t>
            </a:r>
          </a:p>
          <a:p>
            <a:pPr marL="171450" indent="-171450">
              <a:buFont typeface="Arial" panose="020B0604020202020204" pitchFamily="34" charset="0"/>
              <a:buChar char="•"/>
            </a:pPr>
            <a:r>
              <a:rPr lang="en-US" dirty="0"/>
              <a:t>Also, as you use Zoom, you build up your own body of knowledge for your own specific purpose.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21</a:t>
            </a:fld>
            <a:endParaRPr lang="en-US" dirty="0"/>
          </a:p>
        </p:txBody>
      </p:sp>
    </p:spTree>
    <p:extLst>
      <p:ext uri="{BB962C8B-B14F-4D97-AF65-F5344CB8AC3E}">
        <p14:creationId xmlns:p14="http://schemas.microsoft.com/office/powerpoint/2010/main" val="181582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405" indent="-176405">
              <a:buFont typeface="Arial" panose="020B0604020202020204" pitchFamily="34" charset="0"/>
              <a:buChar char="•"/>
            </a:pPr>
            <a:r>
              <a:rPr lang="en-US" dirty="0"/>
              <a:t>It’s the policy of the CG Auxiliary that we solve issues at the lowest level. If the problem, question or issue cannot be handled at this lower lever, follow the Chain and press the issue higher. </a:t>
            </a:r>
          </a:p>
          <a:p>
            <a:pPr marL="176405" indent="-176405" defTabSz="470413">
              <a:buFont typeface="Arial" panose="020B0604020202020204" pitchFamily="34" charset="0"/>
              <a:buChar char="•"/>
            </a:pPr>
            <a:r>
              <a:rPr lang="en-US" dirty="0"/>
              <a:t>All issues should be solved at the lowest possible level and elevated as needed through the chain of leadership and management to have the issue addressed. It is NOT appropriate to go outside our organization for answers to education related issues unless specifically instructed by staff of the Education Directorate. Inquiries posed outside our organization confuse our partners and delay a proper response. </a:t>
            </a:r>
          </a:p>
          <a:p>
            <a:pPr marL="176405" indent="-176405" defTabSz="470413">
              <a:buFont typeface="Arial" panose="020B0604020202020204" pitchFamily="34" charset="0"/>
              <a:buChar char="•"/>
            </a:pPr>
            <a:r>
              <a:rPr lang="en-US" dirty="0"/>
              <a:t>The entire staff of the E Directorate is standing by to answer any education questions that cannot be answered at a lower level. </a:t>
            </a:r>
          </a:p>
          <a:p>
            <a:pPr marL="176405" indent="-176405" defTabSz="470413">
              <a:buFont typeface="Arial" panose="020B0604020202020204" pitchFamily="34" charset="0"/>
              <a:buChar char="•"/>
            </a:pPr>
            <a:endParaRPr lang="en-US" dirty="0"/>
          </a:p>
          <a:p>
            <a:pPr marL="176405" indent="-176405" defTabSz="470413">
              <a:buFont typeface="Arial" panose="020B0604020202020204" pitchFamily="34" charset="0"/>
              <a:buChar char="•"/>
            </a:pPr>
            <a:r>
              <a:rPr lang="en-US" dirty="0"/>
              <a:t>The E-Directorate also maintains a feedback email address to assist members with answers they could not find anywhere else within the Auxiliary.</a:t>
            </a:r>
          </a:p>
          <a:p>
            <a:pPr marL="176405" indent="-176405">
              <a:buFont typeface="Arial" panose="020B0604020202020204" pitchFamily="34" charset="0"/>
              <a:buChar char="•"/>
            </a:pPr>
            <a:endParaRPr lang="en-US" dirty="0"/>
          </a:p>
          <a:p>
            <a:pPr marL="176405" indent="-176405" defTabSz="470413">
              <a:buFont typeface="Arial" panose="020B0604020202020204" pitchFamily="34" charset="0"/>
              <a:buChar char="•"/>
            </a:pPr>
            <a:r>
              <a:rPr lang="en-US" b="1" dirty="0"/>
              <a:t>It is very important that members understand that they are not to contact the Chief Director’s office or anyone outside of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important ramifications on future relationships.</a:t>
            </a:r>
          </a:p>
          <a:p>
            <a:pPr marL="176405" indent="-176405">
              <a:buFont typeface="Arial" panose="020B0604020202020204" pitchFamily="34" charset="0"/>
              <a:buChar char="•"/>
            </a:pPr>
            <a:endParaRPr lang="en-US" sz="2500" b="1"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22</a:t>
            </a:fld>
            <a:endParaRPr lang="en-US" dirty="0"/>
          </a:p>
        </p:txBody>
      </p:sp>
    </p:spTree>
    <p:extLst>
      <p:ext uri="{BB962C8B-B14F-4D97-AF65-F5344CB8AC3E}">
        <p14:creationId xmlns:p14="http://schemas.microsoft.com/office/powerpoint/2010/main" val="310653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Feels like we are riding on a rocket ship to Mars!</a:t>
            </a:r>
          </a:p>
        </p:txBody>
      </p:sp>
      <p:sp>
        <p:nvSpPr>
          <p:cNvPr id="4" name="Slide Number Placeholder 3"/>
          <p:cNvSpPr>
            <a:spLocks noGrp="1"/>
          </p:cNvSpPr>
          <p:nvPr>
            <p:ph type="sldNum" sz="quarter" idx="5"/>
          </p:nvPr>
        </p:nvSpPr>
        <p:spPr/>
        <p:txBody>
          <a:bodyPr/>
          <a:lstStyle/>
          <a:p>
            <a:fld id="{FA9B8383-59BB-3D43-85DE-B83F75D9C92F}" type="slidenum">
              <a:rPr lang="en-US" smtClean="0"/>
              <a:t>3</a:t>
            </a:fld>
            <a:endParaRPr lang="en-US" dirty="0"/>
          </a:p>
        </p:txBody>
      </p:sp>
    </p:spTree>
    <p:extLst>
      <p:ext uri="{BB962C8B-B14F-4D97-AF65-F5344CB8AC3E}">
        <p14:creationId xmlns:p14="http://schemas.microsoft.com/office/powerpoint/2010/main" val="215894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4</a:t>
            </a:fld>
            <a:endParaRPr lang="en-US" dirty="0"/>
          </a:p>
        </p:txBody>
      </p:sp>
    </p:spTree>
    <p:extLst>
      <p:ext uri="{BB962C8B-B14F-4D97-AF65-F5344CB8AC3E}">
        <p14:creationId xmlns:p14="http://schemas.microsoft.com/office/powerpoint/2010/main" val="237872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AVERAGE estimated times to cover the six key basic steps to setting up a meeting with someone familiar with computers. Someone who is less familiar will need more time to become familiar with computers as well as with video conferencing.</a:t>
            </a:r>
          </a:p>
          <a:p>
            <a:pPr marL="171450" indent="-171450">
              <a:buFont typeface="Arial" panose="020B0604020202020204" pitchFamily="34" charset="0"/>
              <a:buChar char="•"/>
            </a:pPr>
            <a:r>
              <a:rPr lang="en-US" dirty="0"/>
              <a:t>This is a summary approach. Zoom is a very rich tool and more can be learned as it is employed for your meetings.</a:t>
            </a:r>
          </a:p>
          <a:p>
            <a:pPr marL="171450" indent="-171450">
              <a:buFont typeface="Arial" panose="020B0604020202020204" pitchFamily="34" charset="0"/>
              <a:buChar char="•"/>
            </a:pPr>
            <a:r>
              <a:rPr lang="en-US" dirty="0"/>
              <a:t>It is important to take each step deliberately and thoughtfully, applying it to the audience and the purpose of the meeting.</a:t>
            </a:r>
          </a:p>
          <a:p>
            <a:pPr marL="171450" indent="-171450">
              <a:buFont typeface="Arial" panose="020B0604020202020204" pitchFamily="34" charset="0"/>
              <a:buChar char="•"/>
            </a:pPr>
            <a:r>
              <a:rPr lang="en-US" dirty="0"/>
              <a:t>A training meeting will be different from a Public Education Meeting than from a division or flotilla business meeting.</a:t>
            </a:r>
          </a:p>
          <a:p>
            <a:pPr marL="171450" indent="-171450">
              <a:buFont typeface="Arial" panose="020B0604020202020204" pitchFamily="34" charset="0"/>
              <a:buChar char="•"/>
            </a:pPr>
            <a:r>
              <a:rPr lang="en-US" dirty="0"/>
              <a:t>Zoom is rich in tutorials, videos, live training. A good practice is to take one at a time a few days before your next meeting. That way it gives you a fresh perspective and an idea on how to play with a particular tool that you might not have used before or could use refining.</a:t>
            </a: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5</a:t>
            </a:fld>
            <a:endParaRPr lang="en-US" dirty="0"/>
          </a:p>
        </p:txBody>
      </p:sp>
    </p:spTree>
    <p:extLst>
      <p:ext uri="{BB962C8B-B14F-4D97-AF65-F5344CB8AC3E}">
        <p14:creationId xmlns:p14="http://schemas.microsoft.com/office/powerpoint/2010/main" val="236835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and understand the plan alternatives.</a:t>
            </a:r>
          </a:p>
          <a:p>
            <a:pPr marL="171450" indent="-171450">
              <a:buFont typeface="Arial" panose="020B0604020202020204" pitchFamily="34" charset="0"/>
              <a:buChar char="•"/>
            </a:pPr>
            <a:r>
              <a:rPr lang="en-US" dirty="0"/>
              <a:t>Basic is free up to 40 minutes. Unlimited number of meetings. All the basic features. Great plan – only limited by the 40 minutes to be free.</a:t>
            </a:r>
          </a:p>
          <a:p>
            <a:pPr marL="171450" indent="-171450">
              <a:buFont typeface="Arial" panose="020B0604020202020204" pitchFamily="34" charset="0"/>
              <a:buChar char="•"/>
            </a:pPr>
            <a:r>
              <a:rPr lang="en-US" dirty="0"/>
              <a:t>Pro offers all the Basic features and increases each meeting duration to 24 hours. Has cloud recording and other optional add-on plans.</a:t>
            </a:r>
          </a:p>
          <a:p>
            <a:pPr marL="171450" indent="-171450">
              <a:buFont typeface="Arial" panose="020B0604020202020204" pitchFamily="34" charset="0"/>
              <a:buChar char="•"/>
            </a:pPr>
            <a:r>
              <a:rPr lang="en-US" dirty="0"/>
              <a:t>Business offers all the Pro features and increases participants, adds dedicated phone support, and other features.</a:t>
            </a:r>
          </a:p>
          <a:p>
            <a:pPr marL="171450" indent="-171450">
              <a:buFont typeface="Arial" panose="020B0604020202020204" pitchFamily="34" charset="0"/>
              <a:buChar char="•"/>
            </a:pPr>
            <a:r>
              <a:rPr lang="en-US" dirty="0"/>
              <a:t>Enterprise offers all Business features and increases participants, unlimited cloud storage, dedicated customer service and bundle discounts.</a:t>
            </a:r>
          </a:p>
          <a:p>
            <a:pPr marL="171450" indent="-171450">
              <a:buFont typeface="Arial" panose="020B0604020202020204" pitchFamily="34" charset="0"/>
              <a:buChar char="•"/>
            </a:pPr>
            <a:r>
              <a:rPr lang="en-US" dirty="0"/>
              <a:t>Initial recommendation is to consider using the features for Pro which you can begin to use gradually…Pro supports up to 9 hosts per plan and would seem to be suited for most divisions, flotillas or large MT/PE classes.</a:t>
            </a:r>
          </a:p>
        </p:txBody>
      </p:sp>
      <p:sp>
        <p:nvSpPr>
          <p:cNvPr id="4" name="Slide Number Placeholder 3"/>
          <p:cNvSpPr>
            <a:spLocks noGrp="1"/>
          </p:cNvSpPr>
          <p:nvPr>
            <p:ph type="sldNum" sz="quarter" idx="5"/>
          </p:nvPr>
        </p:nvSpPr>
        <p:spPr/>
        <p:txBody>
          <a:bodyPr/>
          <a:lstStyle/>
          <a:p>
            <a:fld id="{FA9B8383-59BB-3D43-85DE-B83F75D9C92F}" type="slidenum">
              <a:rPr lang="en-US" smtClean="0"/>
              <a:t>6</a:t>
            </a:fld>
            <a:endParaRPr lang="en-US" dirty="0"/>
          </a:p>
        </p:txBody>
      </p:sp>
    </p:spTree>
    <p:extLst>
      <p:ext uri="{BB962C8B-B14F-4D97-AF65-F5344CB8AC3E}">
        <p14:creationId xmlns:p14="http://schemas.microsoft.com/office/powerpoint/2010/main" val="199277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step is to set up the overall administration settings. Most of us are used to our software being administered by others. Here we have the opportunity to set up the controls for ourselves. And they can be modified for different meetings. Admin is divided into the </a:t>
            </a:r>
            <a:r>
              <a:rPr lang="en-US" sz="1200" u="sng" kern="1200" dirty="0">
                <a:solidFill>
                  <a:schemeClr val="tx1"/>
                </a:solidFill>
                <a:effectLst/>
                <a:latin typeface="+mn-lt"/>
                <a:ea typeface="+mn-ea"/>
                <a:cs typeface="+mn-cs"/>
              </a:rPr>
              <a:t>global controls</a:t>
            </a:r>
            <a:r>
              <a:rPr lang="en-US" sz="1200" u="none" kern="1200" dirty="0">
                <a:solidFill>
                  <a:schemeClr val="tx1"/>
                </a:solidFill>
                <a:effectLst/>
                <a:latin typeface="+mn-lt"/>
                <a:ea typeface="+mn-ea"/>
                <a:cs typeface="+mn-cs"/>
              </a:rPr>
              <a:t> in </a:t>
            </a:r>
            <a:r>
              <a:rPr lang="en-US" sz="1200" kern="1200" dirty="0">
                <a:solidFill>
                  <a:schemeClr val="tx1"/>
                </a:solidFill>
                <a:effectLst/>
                <a:latin typeface="+mn-lt"/>
                <a:ea typeface="+mn-ea"/>
                <a:cs typeface="+mn-cs"/>
              </a:rPr>
              <a:t>Administration and the </a:t>
            </a:r>
            <a:r>
              <a:rPr lang="en-US" sz="1200" u="sng" kern="1200" dirty="0">
                <a:solidFill>
                  <a:schemeClr val="tx1"/>
                </a:solidFill>
                <a:effectLst/>
                <a:latin typeface="+mn-lt"/>
                <a:ea typeface="+mn-ea"/>
                <a:cs typeface="+mn-cs"/>
              </a:rPr>
              <a:t>specific meeting</a:t>
            </a:r>
            <a:r>
              <a:rPr lang="en-US" sz="1200" u="none" kern="1200" dirty="0">
                <a:solidFill>
                  <a:schemeClr val="tx1"/>
                </a:solidFill>
                <a:effectLst/>
                <a:latin typeface="+mn-lt"/>
                <a:ea typeface="+mn-ea"/>
                <a:cs typeface="+mn-cs"/>
              </a:rPr>
              <a:t> controls in Personal.</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Zoom actually is very simple to set up. A non-IT person can set it up. The secret is to carefully and deliberately consider each selection in the order offered.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 F6 search function is very helpful (or Control F depending on your operating system).</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the Account Profile - Recommend current professional CGAUX photo in Trop Blues or ODU.</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to select Calendar and Contact Integration. Without their functionalities, you cannot take advantage of all the great Zoom scheduling features.</a:t>
            </a: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7</a:t>
            </a:fld>
            <a:endParaRPr lang="en-US" dirty="0"/>
          </a:p>
        </p:txBody>
      </p:sp>
    </p:spTree>
    <p:extLst>
      <p:ext uri="{BB962C8B-B14F-4D97-AF65-F5344CB8AC3E}">
        <p14:creationId xmlns:p14="http://schemas.microsoft.com/office/powerpoint/2010/main" val="241655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Personal settings govern your individual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Again, go through them carefully keeping in mind the purpose of the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good practice to review them occasionally.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should always be reviewed after Zoom version updates in case default settings have been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8</a:t>
            </a:fld>
            <a:endParaRPr lang="en-US" dirty="0"/>
          </a:p>
        </p:txBody>
      </p:sp>
    </p:spTree>
    <p:extLst>
      <p:ext uri="{BB962C8B-B14F-4D97-AF65-F5344CB8AC3E}">
        <p14:creationId xmlns:p14="http://schemas.microsoft.com/office/powerpoint/2010/main" val="131311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2000"/>
            <a:ext cx="3962400" cy="2971800"/>
          </a:xfrm>
        </p:spPr>
      </p:sp>
      <p:sp>
        <p:nvSpPr>
          <p:cNvPr id="3" name="Notes Placeholder 2"/>
          <p:cNvSpPr>
            <a:spLocks noGrp="1"/>
          </p:cNvSpPr>
          <p:nvPr>
            <p:ph type="body" idx="1"/>
          </p:nvPr>
        </p:nvSpPr>
        <p:spPr>
          <a:xfrm>
            <a:off x="304800" y="3886200"/>
            <a:ext cx="6324600" cy="41148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Admin – account settings are your global settings. It would take us about an hour to go through an in-depth discussion of each selection.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decisions are better done by the Administrator/Host in collaboration with the division/flotilla leadership or the MTs for their units, or the Instructor for their PE classes or HR for their recruiting.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discussion around the selection of each option is actually very helpful in beginning to understand the multiple benefits and uses of this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Account Setting &gt;  Management - It is good practice to review these prior to setting each meeting to ensure applicability of selections. Some meetings might warrant recording, others not, etc. Settings can be changed for each meeting. Use lock to keep settings from being changed accidentally.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Review these for applicability to your own meeting and circumstances and in some cases, for style or preference.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practice, you will develop preferences based on the type of meeting.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Authentication process is not recommended for these small meetings with well-known participants.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Passwords and Wait Room strongly recommended to control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Most meetings should be open 15 to 30 minutes prior to formal start.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Encourage participants to have video and audio immediately upon joining the main room from the Waiting Room; it fosters a sense of fellowship and socialization.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Encourage audio to stay on for the whole meeting; only mute noisy audios. Otherwise encourage their use to create an atmosphere of a classroom or a business meeting where there are no mute buttons.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Encourage all to use video for the whole meeting; only close video if you step away for a moment. It is poor etiquette to participate without showing video as it messages that you are otherwise engaged or too good to participate. For privacy, use a virtual background.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Recording chats for business meetings can assist the Secretary of Records with the minutes. The recording can be erased after 90 days to allow sufficient time for review and approvals.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Practice polling in advance. Prepare a couple of polls for the first meeting to show participants the type of straw polls, questions, etc. that can be posed.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While setting up the Waiting Room, click the pencil to customize the waiting room messaging, add a logo, etc.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a:xfrm>
            <a:off x="6476999" y="8839200"/>
            <a:ext cx="379413" cy="304800"/>
          </a:xfrm>
        </p:spPr>
        <p:txBody>
          <a:bodyPr/>
          <a:lstStyle/>
          <a:p>
            <a:fld id="{FA9B8383-59BB-3D43-85DE-B83F75D9C92F}" type="slidenum">
              <a:rPr lang="en-US" smtClean="0"/>
              <a:t>9</a:t>
            </a:fld>
            <a:endParaRPr lang="en-US" dirty="0"/>
          </a:p>
        </p:txBody>
      </p:sp>
    </p:spTree>
    <p:extLst>
      <p:ext uri="{BB962C8B-B14F-4D97-AF65-F5344CB8AC3E}">
        <p14:creationId xmlns:p14="http://schemas.microsoft.com/office/powerpoint/2010/main" val="181194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dirty="0"/>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dirty="0"/>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dirty="0"/>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dirty="0"/>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dirty="0"/>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dirty="0"/>
          </a:p>
        </p:txBody>
      </p:sp>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dirty="0"/>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dirty="0"/>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dirty="0"/>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dirty="0"/>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dirty="0"/>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dirty="0"/>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dirty="0"/>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dirty="0"/>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dirty="0"/>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dirty="0"/>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ortensia.e.sampedro@cgauxnet.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gauxboatingclasses.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zoom.us/hc/en-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support.zoom.us/hc/en-us/articles/360029527911" TargetMode="External"/><Relationship Id="rId4" Type="http://schemas.openxmlformats.org/officeDocument/2006/relationships/hyperlink" Target="https://support.zoom.us/hc/en-us/articles/206618765-Zoom-Video-Tutor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hortensia.e.sampedro@cgauxnet.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mailto:pe.feedback@cgauxnet.us" TargetMode="External"/><Relationship Id="rId4" Type="http://schemas.openxmlformats.org/officeDocument/2006/relationships/hyperlink" Target="http://cgauxboatingclasse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E2BE-6840-1E4D-B4AB-EE7178D68BAA}"/>
              </a:ext>
            </a:extLst>
          </p:cNvPr>
          <p:cNvSpPr>
            <a:spLocks noGrp="1"/>
          </p:cNvSpPr>
          <p:nvPr>
            <p:ph type="ctrTitle"/>
          </p:nvPr>
        </p:nvSpPr>
        <p:spPr>
          <a:xfrm>
            <a:off x="1143000" y="1981965"/>
            <a:ext cx="6858000" cy="1198163"/>
          </a:xfrm>
        </p:spPr>
        <p:txBody>
          <a:bodyPr>
            <a:noAutofit/>
          </a:bodyPr>
          <a:lstStyle/>
          <a:p>
            <a:r>
              <a:rPr lang="en-US" sz="3600" dirty="0"/>
              <a:t>Six Steps to Setting up your Virtual Platform</a:t>
            </a:r>
          </a:p>
        </p:txBody>
      </p:sp>
      <p:sp>
        <p:nvSpPr>
          <p:cNvPr id="3" name="Subtitle 2">
            <a:extLst>
              <a:ext uri="{FF2B5EF4-FFF2-40B4-BE49-F238E27FC236}">
                <a16:creationId xmlns:a16="http://schemas.microsoft.com/office/drawing/2014/main" id="{516BFF9F-1398-4F49-A3D0-F67C9F3825D1}"/>
              </a:ext>
            </a:extLst>
          </p:cNvPr>
          <p:cNvSpPr>
            <a:spLocks noGrp="1"/>
          </p:cNvSpPr>
          <p:nvPr>
            <p:ph type="subTitle" idx="1"/>
          </p:nvPr>
        </p:nvSpPr>
        <p:spPr>
          <a:xfrm>
            <a:off x="1143000" y="4736307"/>
            <a:ext cx="6858000" cy="1119371"/>
          </a:xfrm>
        </p:spPr>
        <p:txBody>
          <a:bodyPr>
            <a:normAutofit/>
          </a:bodyPr>
          <a:lstStyle/>
          <a:p>
            <a:r>
              <a:rPr lang="en-US" sz="2100" dirty="0"/>
              <a:t>Zoom Platform</a:t>
            </a:r>
          </a:p>
          <a:p>
            <a:r>
              <a:rPr lang="en-US" sz="1200" dirty="0"/>
              <a:t>May 31,  2020</a:t>
            </a:r>
          </a:p>
          <a:p>
            <a:r>
              <a:rPr lang="en-US" sz="1200" dirty="0"/>
              <a:t>Updated February 14, 2021</a:t>
            </a:r>
          </a:p>
          <a:p>
            <a:r>
              <a:rPr lang="en-US" sz="1200" dirty="0"/>
              <a:t>Updated March 28, 2021</a:t>
            </a:r>
          </a:p>
          <a:p>
            <a:endParaRPr lang="en-US" sz="2100" dirty="0"/>
          </a:p>
        </p:txBody>
      </p:sp>
      <p:pic>
        <p:nvPicPr>
          <p:cNvPr id="5" name="Picture 4">
            <a:extLst>
              <a:ext uri="{FF2B5EF4-FFF2-40B4-BE49-F238E27FC236}">
                <a16:creationId xmlns:a16="http://schemas.microsoft.com/office/drawing/2014/main" id="{20ABDCE7-3298-F449-B25F-5AE85C784DD7}"/>
              </a:ext>
            </a:extLst>
          </p:cNvPr>
          <p:cNvPicPr>
            <a:picLocks noChangeAspect="1"/>
          </p:cNvPicPr>
          <p:nvPr/>
        </p:nvPicPr>
        <p:blipFill>
          <a:blip r:embed="rId3"/>
          <a:stretch>
            <a:fillRect/>
          </a:stretch>
        </p:blipFill>
        <p:spPr>
          <a:xfrm>
            <a:off x="2356339" y="304800"/>
            <a:ext cx="6330461" cy="685800"/>
          </a:xfrm>
          <a:prstGeom prst="rect">
            <a:avLst/>
          </a:prstGeom>
        </p:spPr>
      </p:pic>
      <p:pic>
        <p:nvPicPr>
          <p:cNvPr id="6" name="Picture 5">
            <a:extLst>
              <a:ext uri="{FF2B5EF4-FFF2-40B4-BE49-F238E27FC236}">
                <a16:creationId xmlns:a16="http://schemas.microsoft.com/office/drawing/2014/main" id="{E3E2262B-B1B5-8343-A874-6C6CAE40F57F}"/>
              </a:ext>
            </a:extLst>
          </p:cNvPr>
          <p:cNvPicPr>
            <a:picLocks noChangeAspect="1"/>
          </p:cNvPicPr>
          <p:nvPr/>
        </p:nvPicPr>
        <p:blipFill>
          <a:blip r:embed="rId4"/>
          <a:stretch>
            <a:fillRect/>
          </a:stretch>
        </p:blipFill>
        <p:spPr>
          <a:xfrm>
            <a:off x="3893758" y="3352800"/>
            <a:ext cx="1364042" cy="1364042"/>
          </a:xfrm>
          <a:prstGeom prst="rect">
            <a:avLst/>
          </a:prstGeom>
        </p:spPr>
      </p:pic>
    </p:spTree>
    <p:extLst>
      <p:ext uri="{BB962C8B-B14F-4D97-AF65-F5344CB8AC3E}">
        <p14:creationId xmlns:p14="http://schemas.microsoft.com/office/powerpoint/2010/main" val="212118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295400" y="685800"/>
            <a:ext cx="7772400" cy="1143000"/>
          </a:xfrm>
        </p:spPr>
        <p:txBody>
          <a:bodyPr/>
          <a:lstStyle/>
          <a:p>
            <a:pPr algn="ctr"/>
            <a:r>
              <a:rPr lang="en-US" dirty="0"/>
              <a:t>3. Schedule Meeting</a:t>
            </a:r>
          </a:p>
        </p:txBody>
      </p:sp>
      <p:pic>
        <p:nvPicPr>
          <p:cNvPr id="9" name="Content Placeholder 8">
            <a:extLst>
              <a:ext uri="{FF2B5EF4-FFF2-40B4-BE49-F238E27FC236}">
                <a16:creationId xmlns:a16="http://schemas.microsoft.com/office/drawing/2014/main" id="{CF9434BD-631A-FC47-8752-7FC6CEA4448E}"/>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981200" y="2133600"/>
            <a:ext cx="2667000" cy="3886200"/>
          </a:xfrm>
          <a:prstGeom prst="rect">
            <a:avLst/>
          </a:prstGeom>
        </p:spPr>
      </p:pic>
      <p:pic>
        <p:nvPicPr>
          <p:cNvPr id="10" name="Content Placeholder 9">
            <a:extLst>
              <a:ext uri="{FF2B5EF4-FFF2-40B4-BE49-F238E27FC236}">
                <a16:creationId xmlns:a16="http://schemas.microsoft.com/office/drawing/2014/main" id="{8AD0788B-EBEB-C646-865E-AC992685C0AE}"/>
              </a:ext>
            </a:extLst>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5029200" y="2209800"/>
            <a:ext cx="3804117" cy="3886200"/>
          </a:xfrm>
          <a:prstGeom prst="rect">
            <a:avLst/>
          </a:prstGeom>
        </p:spPr>
      </p:pic>
    </p:spTree>
    <p:extLst>
      <p:ext uri="{BB962C8B-B14F-4D97-AF65-F5344CB8AC3E}">
        <p14:creationId xmlns:p14="http://schemas.microsoft.com/office/powerpoint/2010/main" val="4726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4. Send out invitations</a:t>
            </a:r>
          </a:p>
        </p:txBody>
      </p:sp>
      <p:pic>
        <p:nvPicPr>
          <p:cNvPr id="8" name="Content Placeholder 7">
            <a:extLst>
              <a:ext uri="{FF2B5EF4-FFF2-40B4-BE49-F238E27FC236}">
                <a16:creationId xmlns:a16="http://schemas.microsoft.com/office/drawing/2014/main" id="{133516D7-DD4C-7F4F-A1D2-1BA1DDFAF144}"/>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19200" y="2286000"/>
            <a:ext cx="4191000" cy="2286000"/>
          </a:xfrm>
          <a:prstGeom prst="rect">
            <a:avLst/>
          </a:prstGeom>
        </p:spPr>
      </p:pic>
      <p:pic>
        <p:nvPicPr>
          <p:cNvPr id="9" name="Content Placeholder 8">
            <a:extLst>
              <a:ext uri="{FF2B5EF4-FFF2-40B4-BE49-F238E27FC236}">
                <a16:creationId xmlns:a16="http://schemas.microsoft.com/office/drawing/2014/main" id="{F3541A58-140F-CE43-AAD0-09CC5586672D}"/>
              </a:ext>
            </a:extLst>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5715000" y="2209800"/>
            <a:ext cx="3257639" cy="3962400"/>
          </a:xfrm>
          <a:prstGeom prst="rect">
            <a:avLst/>
          </a:prstGeom>
        </p:spPr>
      </p:pic>
    </p:spTree>
    <p:extLst>
      <p:ext uri="{BB962C8B-B14F-4D97-AF65-F5344CB8AC3E}">
        <p14:creationId xmlns:p14="http://schemas.microsoft.com/office/powerpoint/2010/main" val="9907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5. Familiarize/Practice Controls</a:t>
            </a:r>
          </a:p>
        </p:txBody>
      </p:sp>
      <p:pic>
        <p:nvPicPr>
          <p:cNvPr id="8" name="Content Placeholder 7">
            <a:extLst>
              <a:ext uri="{FF2B5EF4-FFF2-40B4-BE49-F238E27FC236}">
                <a16:creationId xmlns:a16="http://schemas.microsoft.com/office/drawing/2014/main" id="{E041801B-29CA-D348-8825-F2A3D34B2A0A}"/>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19200" y="2819400"/>
            <a:ext cx="3886200" cy="2640623"/>
          </a:xfrm>
          <a:prstGeom prst="rect">
            <a:avLst/>
          </a:prstGeom>
        </p:spPr>
      </p:pic>
      <p:pic>
        <p:nvPicPr>
          <p:cNvPr id="7" name="Content Placeholder 6">
            <a:extLst>
              <a:ext uri="{FF2B5EF4-FFF2-40B4-BE49-F238E27FC236}">
                <a16:creationId xmlns:a16="http://schemas.microsoft.com/office/drawing/2014/main" id="{58783253-B0AE-2B4B-9D3A-6F99A0C3FE7C}"/>
              </a:ext>
            </a:extLst>
          </p:cNvPr>
          <p:cNvPicPr>
            <a:picLocks noGrp="1" noChangeAspect="1"/>
          </p:cNvPicPr>
          <p:nvPr>
            <p:ph sz="half" idx="2"/>
          </p:nvPr>
        </p:nvPicPr>
        <p:blipFill rotWithShape="1">
          <a:blip r:embed="rId4"/>
          <a:srcRect l="4963"/>
          <a:stretch/>
        </p:blipFill>
        <p:spPr>
          <a:xfrm>
            <a:off x="5415013" y="2057400"/>
            <a:ext cx="3693319" cy="2658979"/>
          </a:xfrm>
        </p:spPr>
      </p:pic>
      <p:pic>
        <p:nvPicPr>
          <p:cNvPr id="10" name="Picture 9">
            <a:extLst>
              <a:ext uri="{FF2B5EF4-FFF2-40B4-BE49-F238E27FC236}">
                <a16:creationId xmlns:a16="http://schemas.microsoft.com/office/drawing/2014/main" id="{DEA7D275-6876-7444-AE1A-4F75C72D153F}"/>
              </a:ext>
            </a:extLst>
          </p:cNvPr>
          <p:cNvPicPr>
            <a:picLocks noChangeAspect="1"/>
          </p:cNvPicPr>
          <p:nvPr/>
        </p:nvPicPr>
        <p:blipFill>
          <a:blip r:embed="rId5"/>
          <a:stretch>
            <a:fillRect/>
          </a:stretch>
        </p:blipFill>
        <p:spPr>
          <a:xfrm>
            <a:off x="6117981" y="4596092"/>
            <a:ext cx="2949819" cy="1499908"/>
          </a:xfrm>
          <a:prstGeom prst="rect">
            <a:avLst/>
          </a:prstGeom>
        </p:spPr>
      </p:pic>
      <p:sp>
        <p:nvSpPr>
          <p:cNvPr id="4" name="TextBox 3">
            <a:extLst>
              <a:ext uri="{FF2B5EF4-FFF2-40B4-BE49-F238E27FC236}">
                <a16:creationId xmlns:a16="http://schemas.microsoft.com/office/drawing/2014/main" id="{2FAA0F48-B91A-4A48-AE72-E280BD2EECF7}"/>
              </a:ext>
            </a:extLst>
          </p:cNvPr>
          <p:cNvSpPr txBox="1"/>
          <p:nvPr/>
        </p:nvSpPr>
        <p:spPr>
          <a:xfrm>
            <a:off x="990600" y="2378869"/>
            <a:ext cx="3886200" cy="369332"/>
          </a:xfrm>
          <a:prstGeom prst="rect">
            <a:avLst/>
          </a:prstGeom>
          <a:noFill/>
        </p:spPr>
        <p:txBody>
          <a:bodyPr wrap="square" rtlCol="0">
            <a:spAutoFit/>
          </a:bodyPr>
          <a:lstStyle/>
          <a:p>
            <a:pPr algn="ctr"/>
            <a:r>
              <a:rPr lang="en-US" sz="1800" dirty="0"/>
              <a:t>Screen: Full, Gallery, Speaker</a:t>
            </a:r>
          </a:p>
        </p:txBody>
      </p:sp>
    </p:spTree>
    <p:extLst>
      <p:ext uri="{BB962C8B-B14F-4D97-AF65-F5344CB8AC3E}">
        <p14:creationId xmlns:p14="http://schemas.microsoft.com/office/powerpoint/2010/main" val="14089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6. Create Reports</a:t>
            </a:r>
          </a:p>
        </p:txBody>
      </p:sp>
      <p:pic>
        <p:nvPicPr>
          <p:cNvPr id="7" name="Content Placeholder 6">
            <a:extLst>
              <a:ext uri="{FF2B5EF4-FFF2-40B4-BE49-F238E27FC236}">
                <a16:creationId xmlns:a16="http://schemas.microsoft.com/office/drawing/2014/main" id="{9B523A7A-60EA-1C4E-B548-680E1D6B38F0}"/>
              </a:ext>
            </a:extLst>
          </p:cNvPr>
          <p:cNvPicPr>
            <a:picLocks noGrp="1" noChangeAspect="1"/>
          </p:cNvPicPr>
          <p:nvPr>
            <p:ph sz="half" idx="1"/>
          </p:nvPr>
        </p:nvPicPr>
        <p:blipFill>
          <a:blip r:embed="rId3"/>
          <a:stretch>
            <a:fillRect/>
          </a:stretch>
        </p:blipFill>
        <p:spPr>
          <a:xfrm>
            <a:off x="3939838" y="2133600"/>
            <a:ext cx="5088194" cy="3810000"/>
          </a:xfrm>
        </p:spPr>
      </p:pic>
      <p:pic>
        <p:nvPicPr>
          <p:cNvPr id="6" name="Picture 5">
            <a:extLst>
              <a:ext uri="{FF2B5EF4-FFF2-40B4-BE49-F238E27FC236}">
                <a16:creationId xmlns:a16="http://schemas.microsoft.com/office/drawing/2014/main" id="{5767FBE0-8AEE-BD4F-86C7-269168A334FF}"/>
              </a:ext>
            </a:extLst>
          </p:cNvPr>
          <p:cNvPicPr>
            <a:picLocks noChangeAspect="1"/>
          </p:cNvPicPr>
          <p:nvPr/>
        </p:nvPicPr>
        <p:blipFill>
          <a:blip r:embed="rId4"/>
          <a:stretch>
            <a:fillRect/>
          </a:stretch>
        </p:blipFill>
        <p:spPr>
          <a:xfrm>
            <a:off x="1667832" y="2255569"/>
            <a:ext cx="2218368" cy="3478637"/>
          </a:xfrm>
          <a:prstGeom prst="rect">
            <a:avLst/>
          </a:prstGeom>
        </p:spPr>
      </p:pic>
      <p:sp>
        <p:nvSpPr>
          <p:cNvPr id="10" name="Right Arrow 9">
            <a:extLst>
              <a:ext uri="{FF2B5EF4-FFF2-40B4-BE49-F238E27FC236}">
                <a16:creationId xmlns:a16="http://schemas.microsoft.com/office/drawing/2014/main" id="{7250F85C-AF78-014A-9DD0-718089878FF2}"/>
              </a:ext>
            </a:extLst>
          </p:cNvPr>
          <p:cNvSpPr/>
          <p:nvPr/>
        </p:nvSpPr>
        <p:spPr>
          <a:xfrm>
            <a:off x="1143000" y="2286000"/>
            <a:ext cx="582633" cy="111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220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Additional Create Reports</a:t>
            </a:r>
          </a:p>
        </p:txBody>
      </p:sp>
      <p:pic>
        <p:nvPicPr>
          <p:cNvPr id="6" name="Picture 5">
            <a:extLst>
              <a:ext uri="{FF2B5EF4-FFF2-40B4-BE49-F238E27FC236}">
                <a16:creationId xmlns:a16="http://schemas.microsoft.com/office/drawing/2014/main" id="{5767FBE0-8AEE-BD4F-86C7-269168A334FF}"/>
              </a:ext>
            </a:extLst>
          </p:cNvPr>
          <p:cNvPicPr>
            <a:picLocks noChangeAspect="1"/>
          </p:cNvPicPr>
          <p:nvPr/>
        </p:nvPicPr>
        <p:blipFill>
          <a:blip r:embed="rId3"/>
          <a:stretch>
            <a:fillRect/>
          </a:stretch>
        </p:blipFill>
        <p:spPr>
          <a:xfrm>
            <a:off x="1371600" y="2286000"/>
            <a:ext cx="2218368" cy="3478637"/>
          </a:xfrm>
          <a:prstGeom prst="rect">
            <a:avLst/>
          </a:prstGeom>
        </p:spPr>
      </p:pic>
      <p:sp>
        <p:nvSpPr>
          <p:cNvPr id="10" name="Right Arrow 9">
            <a:extLst>
              <a:ext uri="{FF2B5EF4-FFF2-40B4-BE49-F238E27FC236}">
                <a16:creationId xmlns:a16="http://schemas.microsoft.com/office/drawing/2014/main" id="{7250F85C-AF78-014A-9DD0-718089878FF2}"/>
              </a:ext>
            </a:extLst>
          </p:cNvPr>
          <p:cNvSpPr/>
          <p:nvPr/>
        </p:nvSpPr>
        <p:spPr>
          <a:xfrm>
            <a:off x="838200" y="2286000"/>
            <a:ext cx="582633" cy="111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Content Placeholder 15">
            <a:extLst>
              <a:ext uri="{FF2B5EF4-FFF2-40B4-BE49-F238E27FC236}">
                <a16:creationId xmlns:a16="http://schemas.microsoft.com/office/drawing/2014/main" id="{BDDC1950-AD37-D340-BEBC-6E519615E65F}"/>
              </a:ext>
            </a:extLst>
          </p:cNvPr>
          <p:cNvPicPr>
            <a:picLocks noGrp="1" noChangeAspect="1"/>
          </p:cNvPicPr>
          <p:nvPr>
            <p:ph sz="half" idx="1"/>
          </p:nvPr>
        </p:nvPicPr>
        <p:blipFill>
          <a:blip r:embed="rId4"/>
          <a:stretch>
            <a:fillRect/>
          </a:stretch>
        </p:blipFill>
        <p:spPr>
          <a:xfrm>
            <a:off x="3678194" y="2590800"/>
            <a:ext cx="5329035" cy="2438400"/>
          </a:xfrm>
        </p:spPr>
      </p:pic>
    </p:spTree>
    <p:extLst>
      <p:ext uri="{BB962C8B-B14F-4D97-AF65-F5344CB8AC3E}">
        <p14:creationId xmlns:p14="http://schemas.microsoft.com/office/powerpoint/2010/main" val="3437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8C12-55DC-B84A-8137-DC5EABF8A079}"/>
              </a:ext>
            </a:extLst>
          </p:cNvPr>
          <p:cNvSpPr>
            <a:spLocks noGrp="1"/>
          </p:cNvSpPr>
          <p:nvPr>
            <p:ph type="title"/>
          </p:nvPr>
        </p:nvSpPr>
        <p:spPr/>
        <p:txBody>
          <a:bodyPr/>
          <a:lstStyle/>
          <a:p>
            <a:pPr algn="ctr"/>
            <a:r>
              <a:rPr lang="en-US" dirty="0"/>
              <a:t>APPENDIX</a:t>
            </a:r>
          </a:p>
        </p:txBody>
      </p:sp>
      <p:sp>
        <p:nvSpPr>
          <p:cNvPr id="3" name="Content Placeholder 2">
            <a:extLst>
              <a:ext uri="{FF2B5EF4-FFF2-40B4-BE49-F238E27FC236}">
                <a16:creationId xmlns:a16="http://schemas.microsoft.com/office/drawing/2014/main" id="{8E6A5907-0734-0B4A-9550-60B9596375CB}"/>
              </a:ext>
            </a:extLst>
          </p:cNvPr>
          <p:cNvSpPr>
            <a:spLocks noGrp="1"/>
          </p:cNvSpPr>
          <p:nvPr>
            <p:ph idx="1"/>
          </p:nvPr>
        </p:nvSpPr>
        <p:spPr>
          <a:xfrm>
            <a:off x="1600200" y="1981200"/>
            <a:ext cx="7315200" cy="4114800"/>
          </a:xfrm>
        </p:spPr>
        <p:txBody>
          <a:bodyPr/>
          <a:lstStyle/>
          <a:p>
            <a:r>
              <a:rPr lang="en-US" dirty="0"/>
              <a:t>2. Suggested Personal Settings</a:t>
            </a:r>
          </a:p>
          <a:p>
            <a:r>
              <a:rPr lang="en-US" dirty="0"/>
              <a:t>3. Suggested Account Settings</a:t>
            </a:r>
          </a:p>
          <a:p>
            <a:r>
              <a:rPr lang="en-US" dirty="0"/>
              <a:t>6. Additional Create Reports</a:t>
            </a:r>
          </a:p>
          <a:p>
            <a:r>
              <a:rPr lang="en-US" dirty="0"/>
              <a:t>CGAUX Training</a:t>
            </a:r>
          </a:p>
          <a:p>
            <a:r>
              <a:rPr lang="en-US" dirty="0"/>
              <a:t> Zoom Self-Study</a:t>
            </a:r>
          </a:p>
          <a:p>
            <a:r>
              <a:rPr lang="en-US" dirty="0"/>
              <a:t>Thank you!</a:t>
            </a:r>
          </a:p>
        </p:txBody>
      </p:sp>
    </p:spTree>
    <p:extLst>
      <p:ext uri="{BB962C8B-B14F-4D97-AF65-F5344CB8AC3E}">
        <p14:creationId xmlns:p14="http://schemas.microsoft.com/office/powerpoint/2010/main" val="147172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381000"/>
            <a:ext cx="7772400" cy="1143000"/>
          </a:xfrm>
        </p:spPr>
        <p:txBody>
          <a:bodyPr/>
          <a:lstStyle/>
          <a:p>
            <a:pPr algn="ctr"/>
            <a:r>
              <a:rPr lang="en-US" dirty="0"/>
              <a:t>2. Suggested Personal Settings</a:t>
            </a:r>
          </a:p>
        </p:txBody>
      </p:sp>
      <p:sp>
        <p:nvSpPr>
          <p:cNvPr id="6" name="Content Placeholder 5">
            <a:extLst>
              <a:ext uri="{FF2B5EF4-FFF2-40B4-BE49-F238E27FC236}">
                <a16:creationId xmlns:a16="http://schemas.microsoft.com/office/drawing/2014/main" id="{7977BA5D-1003-0D44-AA28-D93B21703A91}"/>
              </a:ext>
            </a:extLst>
          </p:cNvPr>
          <p:cNvSpPr>
            <a:spLocks noGrp="1"/>
          </p:cNvSpPr>
          <p:nvPr>
            <p:ph sz="half" idx="1"/>
          </p:nvPr>
        </p:nvSpPr>
        <p:spPr>
          <a:xfrm>
            <a:off x="1219200" y="1676400"/>
            <a:ext cx="3962400" cy="4114800"/>
          </a:xfrm>
        </p:spPr>
        <p:txBody>
          <a:bodyPr/>
          <a:lstStyle/>
          <a:p>
            <a:pPr marL="0" indent="0">
              <a:buNone/>
            </a:pPr>
            <a:r>
              <a:rPr lang="en-US" sz="2600" dirty="0"/>
              <a:t>Personal Settings that I use:</a:t>
            </a:r>
          </a:p>
          <a:p>
            <a:r>
              <a:rPr lang="en-US" sz="2600" dirty="0"/>
              <a:t>Start with defaults</a:t>
            </a:r>
          </a:p>
          <a:p>
            <a:r>
              <a:rPr lang="en-US" sz="2600" dirty="0"/>
              <a:t>Telephone and Computer Audio</a:t>
            </a:r>
          </a:p>
          <a:p>
            <a:r>
              <a:rPr lang="en-US" sz="2600" dirty="0"/>
              <a:t>Require Password</a:t>
            </a:r>
          </a:p>
          <a:p>
            <a:r>
              <a:rPr lang="en-US" sz="2600" dirty="0"/>
              <a:t>Embed Password</a:t>
            </a:r>
          </a:p>
          <a:p>
            <a:r>
              <a:rPr lang="en-US" sz="2600" dirty="0"/>
              <a:t>Require encryption</a:t>
            </a:r>
          </a:p>
          <a:p>
            <a:r>
              <a:rPr lang="en-US" sz="2600" dirty="0"/>
              <a:t>Chat – prevent participants from saving chat</a:t>
            </a:r>
          </a:p>
        </p:txBody>
      </p:sp>
      <p:sp>
        <p:nvSpPr>
          <p:cNvPr id="7" name="Content Placeholder 6">
            <a:extLst>
              <a:ext uri="{FF2B5EF4-FFF2-40B4-BE49-F238E27FC236}">
                <a16:creationId xmlns:a16="http://schemas.microsoft.com/office/drawing/2014/main" id="{97EBBB2B-E2FF-0241-9DDC-FC72E484BE14}"/>
              </a:ext>
            </a:extLst>
          </p:cNvPr>
          <p:cNvSpPr>
            <a:spLocks noGrp="1"/>
          </p:cNvSpPr>
          <p:nvPr>
            <p:ph sz="half" idx="2"/>
          </p:nvPr>
        </p:nvSpPr>
        <p:spPr>
          <a:xfrm>
            <a:off x="5257800" y="1752600"/>
            <a:ext cx="3810000" cy="4114800"/>
          </a:xfrm>
        </p:spPr>
        <p:txBody>
          <a:bodyPr/>
          <a:lstStyle/>
          <a:p>
            <a:r>
              <a:rPr lang="en-US" sz="2600" dirty="0"/>
              <a:t>Feedback and Survey</a:t>
            </a:r>
          </a:p>
          <a:p>
            <a:r>
              <a:rPr lang="en-US" sz="2600" dirty="0"/>
              <a:t>Co-host &amp; Polling</a:t>
            </a:r>
          </a:p>
          <a:p>
            <a:r>
              <a:rPr lang="en-US" sz="2600" dirty="0"/>
              <a:t>Show control bar</a:t>
            </a:r>
          </a:p>
          <a:p>
            <a:r>
              <a:rPr lang="en-US" sz="2600" dirty="0"/>
              <a:t>Show Zoom windows during screen share</a:t>
            </a:r>
          </a:p>
          <a:p>
            <a:r>
              <a:rPr lang="en-US" sz="2600" dirty="0"/>
              <a:t>Screen sharing</a:t>
            </a:r>
          </a:p>
          <a:p>
            <a:r>
              <a:rPr lang="en-US" sz="2600" dirty="0"/>
              <a:t>Annotation &amp; Whiteboard</a:t>
            </a:r>
          </a:p>
        </p:txBody>
      </p:sp>
    </p:spTree>
    <p:extLst>
      <p:ext uri="{BB962C8B-B14F-4D97-AF65-F5344CB8AC3E}">
        <p14:creationId xmlns:p14="http://schemas.microsoft.com/office/powerpoint/2010/main" val="40771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2. Suggested Personal Settings</a:t>
            </a:r>
          </a:p>
        </p:txBody>
      </p:sp>
      <p:sp>
        <p:nvSpPr>
          <p:cNvPr id="6" name="Content Placeholder 5">
            <a:extLst>
              <a:ext uri="{FF2B5EF4-FFF2-40B4-BE49-F238E27FC236}">
                <a16:creationId xmlns:a16="http://schemas.microsoft.com/office/drawing/2014/main" id="{7977BA5D-1003-0D44-AA28-D93B21703A91}"/>
              </a:ext>
            </a:extLst>
          </p:cNvPr>
          <p:cNvSpPr>
            <a:spLocks noGrp="1"/>
          </p:cNvSpPr>
          <p:nvPr>
            <p:ph sz="half" idx="1"/>
          </p:nvPr>
        </p:nvSpPr>
        <p:spPr>
          <a:xfrm>
            <a:off x="1219200" y="1981200"/>
            <a:ext cx="4191000" cy="4114800"/>
          </a:xfrm>
        </p:spPr>
        <p:txBody>
          <a:bodyPr/>
          <a:lstStyle/>
          <a:p>
            <a:pPr marL="0" indent="0">
              <a:buNone/>
            </a:pPr>
            <a:r>
              <a:rPr lang="en-US" sz="2600" dirty="0"/>
              <a:t>Continued Personal Settings</a:t>
            </a:r>
          </a:p>
          <a:p>
            <a:r>
              <a:rPr lang="en-US" sz="2600" dirty="0"/>
              <a:t>Non-verbal feedback</a:t>
            </a:r>
          </a:p>
          <a:p>
            <a:r>
              <a:rPr lang="en-US" sz="2600" dirty="0"/>
              <a:t>Report to Zoom</a:t>
            </a:r>
          </a:p>
          <a:p>
            <a:r>
              <a:rPr lang="en-US" sz="2600" dirty="0"/>
              <a:t>Breakout room</a:t>
            </a:r>
          </a:p>
          <a:p>
            <a:r>
              <a:rPr lang="en-US" sz="2600" dirty="0"/>
              <a:t>Virtual background</a:t>
            </a:r>
          </a:p>
          <a:p>
            <a:r>
              <a:rPr lang="en-US" sz="2600" dirty="0"/>
              <a:t>Identify guest participants</a:t>
            </a:r>
          </a:p>
          <a:p>
            <a:r>
              <a:rPr lang="en-US" sz="2600" dirty="0"/>
              <a:t>Waiting room</a:t>
            </a:r>
          </a:p>
          <a:p>
            <a:r>
              <a:rPr lang="en-US" sz="2600" dirty="0"/>
              <a:t>Join from browser link</a:t>
            </a:r>
          </a:p>
        </p:txBody>
      </p:sp>
      <p:sp>
        <p:nvSpPr>
          <p:cNvPr id="7" name="Content Placeholder 6">
            <a:extLst>
              <a:ext uri="{FF2B5EF4-FFF2-40B4-BE49-F238E27FC236}">
                <a16:creationId xmlns:a16="http://schemas.microsoft.com/office/drawing/2014/main" id="{97EBBB2B-E2FF-0241-9DDC-FC72E484BE14}"/>
              </a:ext>
            </a:extLst>
          </p:cNvPr>
          <p:cNvSpPr>
            <a:spLocks noGrp="1"/>
          </p:cNvSpPr>
          <p:nvPr>
            <p:ph sz="half" idx="2"/>
          </p:nvPr>
        </p:nvSpPr>
        <p:spPr>
          <a:xfrm>
            <a:off x="5334000" y="1981200"/>
            <a:ext cx="3733800" cy="4114800"/>
          </a:xfrm>
        </p:spPr>
        <p:txBody>
          <a:bodyPr/>
          <a:lstStyle/>
          <a:p>
            <a:r>
              <a:rPr lang="en-US" sz="2600" dirty="0"/>
              <a:t>Email notifications – all</a:t>
            </a:r>
          </a:p>
          <a:p>
            <a:endParaRPr lang="en-US" dirty="0"/>
          </a:p>
        </p:txBody>
      </p:sp>
    </p:spTree>
    <p:extLst>
      <p:ext uri="{BB962C8B-B14F-4D97-AF65-F5344CB8AC3E}">
        <p14:creationId xmlns:p14="http://schemas.microsoft.com/office/powerpoint/2010/main" val="25601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2. Suggested Account Settings</a:t>
            </a:r>
          </a:p>
        </p:txBody>
      </p:sp>
      <p:sp>
        <p:nvSpPr>
          <p:cNvPr id="6" name="Content Placeholder 5">
            <a:extLst>
              <a:ext uri="{FF2B5EF4-FFF2-40B4-BE49-F238E27FC236}">
                <a16:creationId xmlns:a16="http://schemas.microsoft.com/office/drawing/2014/main" id="{74100BF8-2FDD-AB4C-A393-51CA0B892BAE}"/>
              </a:ext>
            </a:extLst>
          </p:cNvPr>
          <p:cNvSpPr>
            <a:spLocks noGrp="1"/>
          </p:cNvSpPr>
          <p:nvPr>
            <p:ph sz="half" idx="1"/>
          </p:nvPr>
        </p:nvSpPr>
        <p:spPr>
          <a:xfrm>
            <a:off x="1219200" y="1981200"/>
            <a:ext cx="3886200" cy="4114800"/>
          </a:xfrm>
        </p:spPr>
        <p:txBody>
          <a:bodyPr/>
          <a:lstStyle/>
          <a:p>
            <a:pPr marL="0" indent="0">
              <a:buNone/>
            </a:pPr>
            <a:r>
              <a:rPr lang="en-US" sz="2600" dirty="0"/>
              <a:t>Admin Settings that I use: </a:t>
            </a:r>
          </a:p>
          <a:p>
            <a:r>
              <a:rPr lang="en-US" sz="2600" dirty="0"/>
              <a:t>Start with defaults</a:t>
            </a:r>
          </a:p>
          <a:p>
            <a:r>
              <a:rPr lang="en-US" sz="2600" dirty="0"/>
              <a:t>Require a password</a:t>
            </a:r>
          </a:p>
          <a:p>
            <a:r>
              <a:rPr lang="en-US" sz="2600" dirty="0"/>
              <a:t>Embed password for one-click</a:t>
            </a:r>
          </a:p>
          <a:p>
            <a:r>
              <a:rPr lang="en-US" sz="2600" dirty="0"/>
              <a:t>Calendar and Contact Integration</a:t>
            </a:r>
          </a:p>
          <a:p>
            <a:r>
              <a:rPr lang="en-US" sz="2600" dirty="0"/>
              <a:t>Chat</a:t>
            </a:r>
          </a:p>
          <a:p>
            <a:r>
              <a:rPr lang="en-US" sz="2600" dirty="0"/>
              <a:t>Feedback and Survey</a:t>
            </a:r>
          </a:p>
        </p:txBody>
      </p:sp>
      <p:sp>
        <p:nvSpPr>
          <p:cNvPr id="7" name="Content Placeholder 6">
            <a:extLst>
              <a:ext uri="{FF2B5EF4-FFF2-40B4-BE49-F238E27FC236}">
                <a16:creationId xmlns:a16="http://schemas.microsoft.com/office/drawing/2014/main" id="{568F8F16-CB7B-E849-9482-CF1898629B58}"/>
              </a:ext>
            </a:extLst>
          </p:cNvPr>
          <p:cNvSpPr>
            <a:spLocks noGrp="1"/>
          </p:cNvSpPr>
          <p:nvPr>
            <p:ph sz="half" idx="2"/>
          </p:nvPr>
        </p:nvSpPr>
        <p:spPr>
          <a:xfrm>
            <a:off x="5257800" y="1981200"/>
            <a:ext cx="3810000" cy="4114800"/>
          </a:xfrm>
        </p:spPr>
        <p:txBody>
          <a:bodyPr/>
          <a:lstStyle/>
          <a:p>
            <a:r>
              <a:rPr lang="en-US" sz="2600" dirty="0"/>
              <a:t>Co-host</a:t>
            </a:r>
          </a:p>
          <a:p>
            <a:r>
              <a:rPr lang="en-US" sz="2600" dirty="0"/>
              <a:t>Polling</a:t>
            </a:r>
          </a:p>
          <a:p>
            <a:r>
              <a:rPr lang="en-US" sz="2600" dirty="0"/>
              <a:t>Screen sharing</a:t>
            </a:r>
          </a:p>
          <a:p>
            <a:r>
              <a:rPr lang="en-US" sz="2600" dirty="0"/>
              <a:t>Annotation &amp; Whiteboard</a:t>
            </a:r>
          </a:p>
          <a:p>
            <a:r>
              <a:rPr lang="en-US" sz="2600" dirty="0"/>
              <a:t>Remote control</a:t>
            </a:r>
          </a:p>
          <a:p>
            <a:r>
              <a:rPr lang="en-US" sz="2600" dirty="0"/>
              <a:t>Non-verbal feedback</a:t>
            </a:r>
          </a:p>
          <a:p>
            <a:r>
              <a:rPr lang="en-US" sz="2600" dirty="0"/>
              <a:t>Rename</a:t>
            </a:r>
          </a:p>
          <a:p>
            <a:r>
              <a:rPr lang="en-US" sz="2600" dirty="0"/>
              <a:t>Report to Zoom</a:t>
            </a:r>
          </a:p>
        </p:txBody>
      </p:sp>
    </p:spTree>
    <p:extLst>
      <p:ext uri="{BB962C8B-B14F-4D97-AF65-F5344CB8AC3E}">
        <p14:creationId xmlns:p14="http://schemas.microsoft.com/office/powerpoint/2010/main" val="18369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2. Suggested Account Settings</a:t>
            </a:r>
          </a:p>
        </p:txBody>
      </p:sp>
      <p:sp>
        <p:nvSpPr>
          <p:cNvPr id="6" name="Content Placeholder 5">
            <a:extLst>
              <a:ext uri="{FF2B5EF4-FFF2-40B4-BE49-F238E27FC236}">
                <a16:creationId xmlns:a16="http://schemas.microsoft.com/office/drawing/2014/main" id="{74100BF8-2FDD-AB4C-A393-51CA0B892BAE}"/>
              </a:ext>
            </a:extLst>
          </p:cNvPr>
          <p:cNvSpPr>
            <a:spLocks noGrp="1"/>
          </p:cNvSpPr>
          <p:nvPr>
            <p:ph sz="half" idx="1"/>
          </p:nvPr>
        </p:nvSpPr>
        <p:spPr>
          <a:xfrm>
            <a:off x="1143000" y="1828800"/>
            <a:ext cx="4038600" cy="4876800"/>
          </a:xfrm>
        </p:spPr>
        <p:txBody>
          <a:bodyPr/>
          <a:lstStyle/>
          <a:p>
            <a:pPr marL="0" indent="0">
              <a:buNone/>
            </a:pPr>
            <a:r>
              <a:rPr lang="en-US" dirty="0"/>
              <a:t>Continued Admin Settings:</a:t>
            </a:r>
          </a:p>
          <a:p>
            <a:r>
              <a:rPr lang="en-US" dirty="0"/>
              <a:t>Breakout Room</a:t>
            </a:r>
          </a:p>
          <a:p>
            <a:r>
              <a:rPr lang="en-US" dirty="0"/>
              <a:t>Virtual background</a:t>
            </a:r>
          </a:p>
          <a:p>
            <a:r>
              <a:rPr lang="en-US" dirty="0"/>
              <a:t>Identify Guest participants</a:t>
            </a:r>
          </a:p>
          <a:p>
            <a:r>
              <a:rPr lang="en-US" dirty="0"/>
              <a:t>Waiting Room</a:t>
            </a:r>
          </a:p>
          <a:p>
            <a:r>
              <a:rPr lang="en-US" dirty="0"/>
              <a:t>Email notifications - all</a:t>
            </a:r>
          </a:p>
          <a:p>
            <a:pPr marL="0" indent="0">
              <a:buNone/>
            </a:pPr>
            <a:endParaRPr lang="en-US" dirty="0"/>
          </a:p>
          <a:p>
            <a:pPr marL="0" indent="0">
              <a:buNone/>
            </a:pPr>
            <a:endParaRPr lang="en-US" dirty="0"/>
          </a:p>
        </p:txBody>
      </p:sp>
      <p:sp>
        <p:nvSpPr>
          <p:cNvPr id="7" name="Content Placeholder 6">
            <a:extLst>
              <a:ext uri="{FF2B5EF4-FFF2-40B4-BE49-F238E27FC236}">
                <a16:creationId xmlns:a16="http://schemas.microsoft.com/office/drawing/2014/main" id="{568F8F16-CB7B-E849-9482-CF1898629B58}"/>
              </a:ext>
            </a:extLst>
          </p:cNvPr>
          <p:cNvSpPr>
            <a:spLocks noGrp="1"/>
          </p:cNvSpPr>
          <p:nvPr>
            <p:ph sz="half" idx="2"/>
          </p:nvPr>
        </p:nvSpPr>
        <p:spPr>
          <a:xfrm>
            <a:off x="5257800" y="1981200"/>
            <a:ext cx="3810000" cy="4114800"/>
          </a:xfrm>
        </p:spPr>
        <p:txBody>
          <a:bodyPr/>
          <a:lstStyle/>
          <a:p>
            <a:r>
              <a:rPr lang="en-US" dirty="0"/>
              <a:t>Admin option use default content delivery network (CDN)</a:t>
            </a:r>
          </a:p>
          <a:p>
            <a:r>
              <a:rPr lang="en-US" dirty="0"/>
              <a:t>Allow users to contact Zoom’s support via Chat</a:t>
            </a:r>
          </a:p>
        </p:txBody>
      </p:sp>
    </p:spTree>
    <p:extLst>
      <p:ext uri="{BB962C8B-B14F-4D97-AF65-F5344CB8AC3E}">
        <p14:creationId xmlns:p14="http://schemas.microsoft.com/office/powerpoint/2010/main" val="285437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Why?</a:t>
            </a:r>
          </a:p>
        </p:txBody>
      </p:sp>
      <p:pic>
        <p:nvPicPr>
          <p:cNvPr id="6" name="Content Placeholder 5">
            <a:extLst>
              <a:ext uri="{FF2B5EF4-FFF2-40B4-BE49-F238E27FC236}">
                <a16:creationId xmlns:a16="http://schemas.microsoft.com/office/drawing/2014/main" id="{201B5565-BB22-CF4F-92A2-96D871D2CE44}"/>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1493" y="2226469"/>
            <a:ext cx="4041015" cy="3263504"/>
          </a:xfrm>
          <a:prstGeom prst="rect">
            <a:avLst/>
          </a:prstGeom>
        </p:spPr>
      </p:pic>
    </p:spTree>
    <p:extLst>
      <p:ext uri="{BB962C8B-B14F-4D97-AF65-F5344CB8AC3E}">
        <p14:creationId xmlns:p14="http://schemas.microsoft.com/office/powerpoint/2010/main" val="149967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CGAUX Virtual PE Classes Training</a:t>
            </a:r>
          </a:p>
        </p:txBody>
      </p:sp>
      <p:sp>
        <p:nvSpPr>
          <p:cNvPr id="7" name="Content Placeholder 6">
            <a:extLst>
              <a:ext uri="{FF2B5EF4-FFF2-40B4-BE49-F238E27FC236}">
                <a16:creationId xmlns:a16="http://schemas.microsoft.com/office/drawing/2014/main" id="{AA8C84BB-3127-F04A-97FF-0556215E2E9C}"/>
              </a:ext>
            </a:extLst>
          </p:cNvPr>
          <p:cNvSpPr>
            <a:spLocks noGrp="1"/>
          </p:cNvSpPr>
          <p:nvPr>
            <p:ph idx="1"/>
          </p:nvPr>
        </p:nvSpPr>
        <p:spPr>
          <a:xfrm>
            <a:off x="1371600" y="1676400"/>
            <a:ext cx="7772400" cy="5181600"/>
          </a:xfrm>
        </p:spPr>
        <p:txBody>
          <a:bodyPr/>
          <a:lstStyle/>
          <a:p>
            <a:r>
              <a:rPr lang="en-US" sz="2800" dirty="0"/>
              <a:t>To schedule individual training classes, group training</a:t>
            </a:r>
          </a:p>
          <a:p>
            <a:r>
              <a:rPr lang="en-US" sz="2800" dirty="0"/>
              <a:t>Resource for questions, practice, trouble-shooting</a:t>
            </a:r>
          </a:p>
          <a:p>
            <a:r>
              <a:rPr lang="en-US" sz="2800" u="sng" dirty="0">
                <a:hlinkClick r:id="rId3"/>
              </a:rPr>
              <a:t>Hortensia Sampedro</a:t>
            </a:r>
            <a:r>
              <a:rPr lang="en-US" sz="2800" dirty="0">
                <a:hlinkClick r:id="rId3"/>
              </a:rPr>
              <a:t>, </a:t>
            </a:r>
            <a:r>
              <a:rPr lang="en-US" sz="2800" dirty="0"/>
              <a:t>DVC-Electronic Media (305) 742-8221</a:t>
            </a:r>
          </a:p>
          <a:p>
            <a:r>
              <a:rPr lang="en-US" sz="2800" dirty="0"/>
              <a:t>To receive updates on training and resources, sign up to receive the E-Directorate Blog at: </a:t>
            </a:r>
            <a:r>
              <a:rPr lang="en-US" sz="2800" dirty="0">
                <a:hlinkClick r:id="rId4"/>
              </a:rPr>
              <a:t>cgauxboatingclasses.org</a:t>
            </a:r>
            <a:endParaRPr lang="en-US" sz="2800" dirty="0"/>
          </a:p>
          <a:p>
            <a:endParaRPr lang="en-US" sz="2800" dirty="0"/>
          </a:p>
          <a:p>
            <a:pPr marL="0" indent="0" algn="ctr">
              <a:buNone/>
            </a:pPr>
            <a:r>
              <a:rPr lang="en-US" sz="2800" dirty="0"/>
              <a:t>Feedback and observations welcome</a:t>
            </a:r>
          </a:p>
          <a:p>
            <a:endParaRPr lang="en-US" dirty="0"/>
          </a:p>
          <a:p>
            <a:endParaRPr lang="en-US" dirty="0"/>
          </a:p>
        </p:txBody>
      </p:sp>
    </p:spTree>
    <p:extLst>
      <p:ext uri="{BB962C8B-B14F-4D97-AF65-F5344CB8AC3E}">
        <p14:creationId xmlns:p14="http://schemas.microsoft.com/office/powerpoint/2010/main" val="3076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Zoom Self-study</a:t>
            </a:r>
          </a:p>
        </p:txBody>
      </p:sp>
      <p:sp>
        <p:nvSpPr>
          <p:cNvPr id="4" name="Content Placeholder 3">
            <a:extLst>
              <a:ext uri="{FF2B5EF4-FFF2-40B4-BE49-F238E27FC236}">
                <a16:creationId xmlns:a16="http://schemas.microsoft.com/office/drawing/2014/main" id="{0D2B8510-C956-3A4E-9EE1-5E053B702D6A}"/>
              </a:ext>
            </a:extLst>
          </p:cNvPr>
          <p:cNvSpPr>
            <a:spLocks noGrp="1"/>
          </p:cNvSpPr>
          <p:nvPr>
            <p:ph idx="1"/>
          </p:nvPr>
        </p:nvSpPr>
        <p:spPr>
          <a:xfrm>
            <a:off x="1371600" y="1981200"/>
            <a:ext cx="7772400" cy="4114800"/>
          </a:xfrm>
        </p:spPr>
        <p:txBody>
          <a:bodyPr/>
          <a:lstStyle/>
          <a:p>
            <a:r>
              <a:rPr lang="en-US" dirty="0">
                <a:hlinkClick r:id="rId3"/>
              </a:rPr>
              <a:t>Zoom Help Center</a:t>
            </a:r>
            <a:endParaRPr lang="en-US" dirty="0"/>
          </a:p>
          <a:p>
            <a:r>
              <a:rPr lang="en-US" dirty="0">
                <a:hlinkClick r:id="rId4"/>
              </a:rPr>
              <a:t>Video Tutorials</a:t>
            </a:r>
            <a:endParaRPr lang="en-US" dirty="0"/>
          </a:p>
          <a:p>
            <a:r>
              <a:rPr lang="en-US" dirty="0">
                <a:hlinkClick r:id="rId5"/>
              </a:rPr>
              <a:t>Attend Live Training</a:t>
            </a:r>
            <a:endParaRPr lang="en-US" dirty="0"/>
          </a:p>
          <a:p>
            <a:endParaRPr lang="en-US" dirty="0"/>
          </a:p>
        </p:txBody>
      </p:sp>
    </p:spTree>
    <p:extLst>
      <p:ext uri="{BB962C8B-B14F-4D97-AF65-F5344CB8AC3E}">
        <p14:creationId xmlns:p14="http://schemas.microsoft.com/office/powerpoint/2010/main" val="379545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dirty="0"/>
              <a:t>Thank You</a:t>
            </a:r>
          </a:p>
        </p:txBody>
      </p:sp>
      <p:sp>
        <p:nvSpPr>
          <p:cNvPr id="3" name="TextBox 2"/>
          <p:cNvSpPr txBox="1"/>
          <p:nvPr/>
        </p:nvSpPr>
        <p:spPr>
          <a:xfrm>
            <a:off x="1905000" y="1371600"/>
            <a:ext cx="7086600" cy="3600986"/>
          </a:xfrm>
          <a:prstGeom prst="rect">
            <a:avLst/>
          </a:prstGeom>
          <a:noFill/>
        </p:spPr>
        <p:txBody>
          <a:bodyPr wrap="square" rtlCol="0">
            <a:spAutoFit/>
          </a:bodyPr>
          <a:lstStyle/>
          <a:p>
            <a:r>
              <a:rPr lang="en-US" sz="2800" b="1" dirty="0">
                <a:solidFill>
                  <a:srgbClr val="003366"/>
                </a:solidFill>
                <a:latin typeface="+mn-lt"/>
                <a:cs typeface="+mn-cs"/>
              </a:rPr>
              <a:t>If any questions, contact </a:t>
            </a:r>
            <a:r>
              <a:rPr lang="en-US" sz="2800" u="sng" dirty="0">
                <a:hlinkClick r:id="rId3"/>
              </a:rPr>
              <a:t>Hortensia Sampedro</a:t>
            </a:r>
            <a:r>
              <a:rPr lang="en-US" sz="2800" dirty="0">
                <a:hlinkClick r:id="rId3"/>
              </a:rPr>
              <a:t>, </a:t>
            </a:r>
            <a:r>
              <a:rPr lang="en-US" sz="2800" b="1" dirty="0">
                <a:solidFill>
                  <a:srgbClr val="003366"/>
                </a:solidFill>
                <a:latin typeface="+mn-lt"/>
                <a:cs typeface="+mn-cs"/>
              </a:rPr>
              <a:t>DVC-Electronic Media (305) 742-8221</a:t>
            </a:r>
          </a:p>
          <a:p>
            <a:endParaRPr lang="en-US" sz="1400" b="1" dirty="0">
              <a:solidFill>
                <a:srgbClr val="003366"/>
              </a:solidFill>
              <a:latin typeface="+mn-lt"/>
              <a:cs typeface="+mn-cs"/>
            </a:endParaRPr>
          </a:p>
          <a:p>
            <a:r>
              <a:rPr lang="en-US" sz="2800" b="1" dirty="0">
                <a:solidFill>
                  <a:srgbClr val="003366"/>
                </a:solidFill>
                <a:latin typeface="+mn-lt"/>
                <a:cs typeface="+mn-cs"/>
              </a:rPr>
              <a:t>To receive updates on training and resources, sign up to receive the E-Directorate Blog at: </a:t>
            </a:r>
            <a:r>
              <a:rPr lang="en-US" sz="2800" dirty="0">
                <a:hlinkClick r:id="rId4"/>
              </a:rPr>
              <a:t>cgauxboatingclasses.org</a:t>
            </a:r>
            <a:endParaRPr lang="en-US" sz="2800" dirty="0"/>
          </a:p>
          <a:p>
            <a:endParaRPr lang="en-US" sz="1400" b="1" dirty="0">
              <a:solidFill>
                <a:srgbClr val="003366"/>
              </a:solidFill>
              <a:latin typeface="+mn-lt"/>
              <a:cs typeface="+mn-cs"/>
            </a:endParaRPr>
          </a:p>
          <a:p>
            <a:r>
              <a:rPr lang="en-US" sz="2800" b="1" dirty="0">
                <a:solidFill>
                  <a:srgbClr val="003366"/>
                </a:solidFill>
                <a:latin typeface="+mn-lt"/>
                <a:cs typeface="+mn-cs"/>
              </a:rPr>
              <a:t>You may email the E-Directorate at</a:t>
            </a:r>
          </a:p>
          <a:p>
            <a:r>
              <a:rPr lang="en-US" sz="2800" b="1" dirty="0">
                <a:solidFill>
                  <a:schemeClr val="accent6"/>
                </a:solidFill>
                <a:latin typeface="+mj-lt"/>
                <a:ea typeface="+mj-ea"/>
                <a:cs typeface="+mj-cs"/>
              </a:rPr>
              <a:t> </a:t>
            </a:r>
            <a:r>
              <a:rPr lang="en-US" sz="2800" dirty="0">
                <a:hlinkClick r:id="rId5"/>
              </a:rPr>
              <a:t>pe.feedback@cgauxnet.us</a:t>
            </a:r>
            <a:endParaRPr lang="en-US" sz="2800" b="1" dirty="0">
              <a:solidFill>
                <a:schemeClr val="accent6"/>
              </a:solidFill>
              <a:latin typeface="+mj-lt"/>
              <a:ea typeface="+mj-ea"/>
              <a:cs typeface="+mj-cs"/>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22</a:t>
            </a:fld>
            <a:endParaRPr lang="en-US" alt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4953000"/>
            <a:ext cx="1828800" cy="1828800"/>
          </a:xfrm>
          <a:prstGeom prst="rect">
            <a:avLst/>
          </a:prstGeom>
        </p:spPr>
      </p:pic>
    </p:spTree>
    <p:extLst>
      <p:ext uri="{BB962C8B-B14F-4D97-AF65-F5344CB8AC3E}">
        <p14:creationId xmlns:p14="http://schemas.microsoft.com/office/powerpoint/2010/main" val="122472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Opportunity</a:t>
            </a:r>
          </a:p>
        </p:txBody>
      </p:sp>
      <p:sp>
        <p:nvSpPr>
          <p:cNvPr id="3" name="Content Placeholder 2">
            <a:extLst>
              <a:ext uri="{FF2B5EF4-FFF2-40B4-BE49-F238E27FC236}">
                <a16:creationId xmlns:a16="http://schemas.microsoft.com/office/drawing/2014/main" id="{88D04C4A-D40E-1148-B737-E576E72FB184}"/>
              </a:ext>
            </a:extLst>
          </p:cNvPr>
          <p:cNvSpPr>
            <a:spLocks noGrp="1"/>
          </p:cNvSpPr>
          <p:nvPr>
            <p:ph idx="1"/>
          </p:nvPr>
        </p:nvSpPr>
        <p:spPr>
          <a:xfrm>
            <a:off x="1371600" y="1981200"/>
            <a:ext cx="7772400" cy="4114800"/>
          </a:xfrm>
        </p:spPr>
        <p:txBody>
          <a:bodyPr anchor="ctr">
            <a:normAutofit fontScale="77500" lnSpcReduction="20000"/>
          </a:bodyPr>
          <a:lstStyle/>
          <a:p>
            <a:r>
              <a:rPr lang="en-US" dirty="0"/>
              <a:t>The world is undergoing a crash course in digital. </a:t>
            </a:r>
          </a:p>
          <a:p>
            <a:r>
              <a:rPr lang="en-US" dirty="0"/>
              <a:t>Great opportunity for us in the Auxiliary to learn and grow </a:t>
            </a:r>
          </a:p>
          <a:p>
            <a:r>
              <a:rPr lang="en-US" dirty="0"/>
              <a:t>And the strength of the USCG and the Auxiliary is that in fact we operate experientially, we learn by doing, by trial and error</a:t>
            </a:r>
          </a:p>
          <a:p>
            <a:r>
              <a:rPr lang="en-US" dirty="0"/>
              <a:t>One of the take-aways from videoconferencing is that it is a tool which will have uses after the pandemic passes</a:t>
            </a:r>
          </a:p>
          <a:p>
            <a:r>
              <a:rPr lang="en-US" dirty="0"/>
              <a:t>So, why not take advantage of it now and develop it as a teaching,  training, operating, communications tool? </a:t>
            </a:r>
          </a:p>
        </p:txBody>
      </p:sp>
    </p:spTree>
    <p:extLst>
      <p:ext uri="{BB962C8B-B14F-4D97-AF65-F5344CB8AC3E}">
        <p14:creationId xmlns:p14="http://schemas.microsoft.com/office/powerpoint/2010/main" val="139785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Prerequisites</a:t>
            </a:r>
          </a:p>
        </p:txBody>
      </p:sp>
      <p:sp>
        <p:nvSpPr>
          <p:cNvPr id="3" name="Content Placeholder 2">
            <a:extLst>
              <a:ext uri="{FF2B5EF4-FFF2-40B4-BE49-F238E27FC236}">
                <a16:creationId xmlns:a16="http://schemas.microsoft.com/office/drawing/2014/main" id="{88D04C4A-D40E-1148-B737-E576E72FB184}"/>
              </a:ext>
            </a:extLst>
          </p:cNvPr>
          <p:cNvSpPr>
            <a:spLocks noGrp="1"/>
          </p:cNvSpPr>
          <p:nvPr>
            <p:ph idx="1"/>
          </p:nvPr>
        </p:nvSpPr>
        <p:spPr>
          <a:xfrm>
            <a:off x="1295400" y="1981200"/>
            <a:ext cx="7772400" cy="4114800"/>
          </a:xfrm>
        </p:spPr>
        <p:txBody>
          <a:bodyPr anchor="ctr">
            <a:normAutofit/>
          </a:bodyPr>
          <a:lstStyle/>
          <a:p>
            <a:r>
              <a:rPr lang="en-US" dirty="0"/>
              <a:t>To participate, you will need a device with a working webcam and microphone  </a:t>
            </a:r>
          </a:p>
          <a:p>
            <a:r>
              <a:rPr lang="en-US" dirty="0"/>
              <a:t>Either a desktop, laptop or tablet is preferred  </a:t>
            </a:r>
          </a:p>
          <a:p>
            <a:r>
              <a:rPr lang="en-US" dirty="0"/>
              <a:t>While mobile phones work, they may be too small to effectively participate in these virtual classes</a:t>
            </a:r>
          </a:p>
        </p:txBody>
      </p:sp>
    </p:spTree>
    <p:extLst>
      <p:ext uri="{BB962C8B-B14F-4D97-AF65-F5344CB8AC3E}">
        <p14:creationId xmlns:p14="http://schemas.microsoft.com/office/powerpoint/2010/main" val="47602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p:txBody>
          <a:bodyPr/>
          <a:lstStyle/>
          <a:p>
            <a:pPr algn="ctr"/>
            <a:r>
              <a:rPr lang="en-US" dirty="0"/>
              <a:t>Six Steps</a:t>
            </a:r>
          </a:p>
        </p:txBody>
      </p:sp>
      <p:pic>
        <p:nvPicPr>
          <p:cNvPr id="6" name="Content Placeholder 5"/>
          <p:cNvPicPr>
            <a:picLocks noGrp="1" noChangeAspect="1"/>
          </p:cNvPicPr>
          <p:nvPr>
            <p:ph idx="1"/>
          </p:nvPr>
        </p:nvPicPr>
        <p:blipFill>
          <a:blip r:embed="rId3"/>
          <a:stretch>
            <a:fillRect/>
          </a:stretch>
        </p:blipFill>
        <p:spPr>
          <a:xfrm>
            <a:off x="1295400" y="1981200"/>
            <a:ext cx="7664932" cy="4114800"/>
          </a:xfrm>
          <a:prstGeom prst="rect">
            <a:avLst/>
          </a:prstGeom>
        </p:spPr>
      </p:pic>
    </p:spTree>
    <p:extLst>
      <p:ext uri="{BB962C8B-B14F-4D97-AF65-F5344CB8AC3E}">
        <p14:creationId xmlns:p14="http://schemas.microsoft.com/office/powerpoint/2010/main" val="261415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219200" y="609600"/>
            <a:ext cx="7772400" cy="1143000"/>
          </a:xfrm>
        </p:spPr>
        <p:txBody>
          <a:bodyPr>
            <a:normAutofit fontScale="90000"/>
          </a:bodyPr>
          <a:lstStyle/>
          <a:p>
            <a:pPr algn="ctr"/>
            <a:r>
              <a:rPr lang="en-US" sz="2700" dirty="0"/>
              <a:t>1. Select Plan – Pro Version is recommended </a:t>
            </a:r>
            <a:br>
              <a:rPr lang="en-US" sz="2700" dirty="0"/>
            </a:br>
            <a:r>
              <a:rPr lang="en-US" sz="2700" dirty="0"/>
              <a:t>for meetings, training and PE classes</a:t>
            </a:r>
          </a:p>
        </p:txBody>
      </p:sp>
      <p:sp>
        <p:nvSpPr>
          <p:cNvPr id="10" name="Google Shape;128;p5">
            <a:extLst>
              <a:ext uri="{FF2B5EF4-FFF2-40B4-BE49-F238E27FC236}">
                <a16:creationId xmlns:a16="http://schemas.microsoft.com/office/drawing/2014/main" id="{0EB536EF-4AED-3D41-812B-84211DC10967}"/>
              </a:ext>
            </a:extLst>
          </p:cNvPr>
          <p:cNvSpPr txBox="1">
            <a:spLocks noChangeAspect="1"/>
          </p:cNvSpPr>
          <p:nvPr/>
        </p:nvSpPr>
        <p:spPr>
          <a:xfrm>
            <a:off x="2057400" y="5867400"/>
            <a:ext cx="1881347" cy="55397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dirty="0">
                <a:latin typeface="Calibri"/>
                <a:ea typeface="Calibri"/>
                <a:cs typeface="Calibri"/>
                <a:sym typeface="Calibri"/>
              </a:rPr>
              <a:t>Zoom Pricing   </a:t>
            </a:r>
          </a:p>
          <a:p>
            <a:pPr>
              <a:spcBef>
                <a:spcPts val="0"/>
              </a:spcBef>
              <a:spcAft>
                <a:spcPts val="0"/>
              </a:spcAft>
            </a:pPr>
            <a:r>
              <a:rPr lang="en-US" sz="1350" dirty="0">
                <a:latin typeface="Calibri"/>
                <a:ea typeface="Calibri"/>
                <a:cs typeface="Calibri"/>
                <a:sym typeface="Calibri"/>
              </a:rPr>
              <a:t> https://zoom.us/pricing</a:t>
            </a:r>
            <a:endParaRPr sz="1350" dirty="0">
              <a:latin typeface="Calibri"/>
              <a:ea typeface="Calibri"/>
              <a:cs typeface="Calibri"/>
              <a:sym typeface="Calibri"/>
            </a:endParaRPr>
          </a:p>
        </p:txBody>
      </p:sp>
      <p:pic>
        <p:nvPicPr>
          <p:cNvPr id="5" name="Content Placeholder 4"/>
          <p:cNvPicPr>
            <a:picLocks noGrp="1" noChangeAspect="1"/>
          </p:cNvPicPr>
          <p:nvPr>
            <p:ph idx="1"/>
          </p:nvPr>
        </p:nvPicPr>
        <p:blipFill>
          <a:blip r:embed="rId3"/>
          <a:stretch>
            <a:fillRect/>
          </a:stretch>
        </p:blipFill>
        <p:spPr>
          <a:xfrm>
            <a:off x="1295400" y="1981200"/>
            <a:ext cx="7772400" cy="3185741"/>
          </a:xfrm>
          <a:prstGeom prst="rect">
            <a:avLst/>
          </a:prstGeom>
        </p:spPr>
      </p:pic>
      <p:sp>
        <p:nvSpPr>
          <p:cNvPr id="3" name="Frame 2">
            <a:extLst>
              <a:ext uri="{FF2B5EF4-FFF2-40B4-BE49-F238E27FC236}">
                <a16:creationId xmlns:a16="http://schemas.microsoft.com/office/drawing/2014/main" id="{579FBECA-3FDE-7E43-B42C-88B58B6CAE1F}"/>
              </a:ext>
            </a:extLst>
          </p:cNvPr>
          <p:cNvSpPr>
            <a:spLocks noChangeAspect="1"/>
          </p:cNvSpPr>
          <p:nvPr/>
        </p:nvSpPr>
        <p:spPr>
          <a:xfrm>
            <a:off x="3733800" y="1828800"/>
            <a:ext cx="2895600" cy="3505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400645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371600" y="609600"/>
            <a:ext cx="7772400" cy="1143000"/>
          </a:xfrm>
        </p:spPr>
        <p:txBody>
          <a:bodyPr/>
          <a:lstStyle/>
          <a:p>
            <a:pPr algn="ctr"/>
            <a:r>
              <a:rPr lang="en-US" dirty="0"/>
              <a:t>2. Settings – a. </a:t>
            </a:r>
            <a:r>
              <a:rPr lang="en-US" b="1" dirty="0">
                <a:solidFill>
                  <a:srgbClr val="FF0000"/>
                </a:solidFill>
              </a:rPr>
              <a:t>Personal</a:t>
            </a:r>
            <a:r>
              <a:rPr lang="en-US" dirty="0">
                <a:solidFill>
                  <a:srgbClr val="FF0000"/>
                </a:solidFill>
              </a:rPr>
              <a:t> </a:t>
            </a:r>
            <a:r>
              <a:rPr lang="en-US" b="1" dirty="0">
                <a:solidFill>
                  <a:srgbClr val="FF0000"/>
                </a:solidFill>
              </a:rPr>
              <a:t>Profile</a:t>
            </a:r>
          </a:p>
        </p:txBody>
      </p:sp>
      <p:pic>
        <p:nvPicPr>
          <p:cNvPr id="6" name="Content Placeholder 5">
            <a:extLst>
              <a:ext uri="{FF2B5EF4-FFF2-40B4-BE49-F238E27FC236}">
                <a16:creationId xmlns:a16="http://schemas.microsoft.com/office/drawing/2014/main" id="{142CD08C-07B1-7F4B-8B68-132904EBDC1C}"/>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905000" y="2209800"/>
            <a:ext cx="1735402" cy="3263504"/>
          </a:xfrm>
          <a:prstGeom prst="rect">
            <a:avLst/>
          </a:prstGeom>
        </p:spPr>
      </p:pic>
      <p:sp>
        <p:nvSpPr>
          <p:cNvPr id="15" name="TextBox 14">
            <a:extLst>
              <a:ext uri="{FF2B5EF4-FFF2-40B4-BE49-F238E27FC236}">
                <a16:creationId xmlns:a16="http://schemas.microsoft.com/office/drawing/2014/main" id="{93C7373D-D976-2B49-96AF-5F57FA4D60B4}"/>
              </a:ext>
            </a:extLst>
          </p:cNvPr>
          <p:cNvSpPr txBox="1"/>
          <p:nvPr/>
        </p:nvSpPr>
        <p:spPr>
          <a:xfrm>
            <a:off x="2788920" y="4542282"/>
            <a:ext cx="242374" cy="369332"/>
          </a:xfrm>
          <a:prstGeom prst="rect">
            <a:avLst/>
          </a:prstGeom>
          <a:noFill/>
        </p:spPr>
        <p:txBody>
          <a:bodyPr wrap="none" rtlCol="0">
            <a:spAutoFit/>
          </a:bodyPr>
          <a:lstStyle/>
          <a:p>
            <a:r>
              <a:rPr lang="en-US" sz="1800" dirty="0"/>
              <a:t> </a:t>
            </a:r>
          </a:p>
        </p:txBody>
      </p:sp>
      <p:pic>
        <p:nvPicPr>
          <p:cNvPr id="18" name="Content Placeholder 17">
            <a:extLst>
              <a:ext uri="{FF2B5EF4-FFF2-40B4-BE49-F238E27FC236}">
                <a16:creationId xmlns:a16="http://schemas.microsoft.com/office/drawing/2014/main" id="{0A41762D-FE4A-A148-899A-5B2D8CBAF67B}"/>
              </a:ext>
            </a:extLst>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3886200" y="3048000"/>
            <a:ext cx="4953000" cy="1752600"/>
          </a:xfrm>
          <a:prstGeom prst="rect">
            <a:avLst/>
          </a:prstGeom>
        </p:spPr>
      </p:pic>
    </p:spTree>
    <p:extLst>
      <p:ext uri="{BB962C8B-B14F-4D97-AF65-F5344CB8AC3E}">
        <p14:creationId xmlns:p14="http://schemas.microsoft.com/office/powerpoint/2010/main" val="22550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295400" y="533400"/>
            <a:ext cx="7772400" cy="1143000"/>
          </a:xfrm>
        </p:spPr>
        <p:txBody>
          <a:bodyPr/>
          <a:lstStyle/>
          <a:p>
            <a:pPr algn="ctr"/>
            <a:r>
              <a:rPr lang="en-US" dirty="0"/>
              <a:t>2. Settings - b. </a:t>
            </a:r>
            <a:r>
              <a:rPr lang="en-US" b="1" dirty="0">
                <a:solidFill>
                  <a:srgbClr val="FF0000"/>
                </a:solidFill>
              </a:rPr>
              <a:t>Personal Settings</a:t>
            </a:r>
          </a:p>
        </p:txBody>
      </p:sp>
      <p:pic>
        <p:nvPicPr>
          <p:cNvPr id="26" name="Content Placeholder 25">
            <a:extLst>
              <a:ext uri="{FF2B5EF4-FFF2-40B4-BE49-F238E27FC236}">
                <a16:creationId xmlns:a16="http://schemas.microsoft.com/office/drawing/2014/main" id="{EDC53A2D-81DE-174A-AD2B-B1517C334404}"/>
              </a:ext>
            </a:extLst>
          </p:cNvPr>
          <p:cNvPicPr>
            <a:picLocks noGrp="1" noChangeAspect="1"/>
          </p:cNvPicPr>
          <p:nvPr>
            <p:ph sz="half" idx="2"/>
          </p:nvPr>
        </p:nvPicPr>
        <p:blipFill>
          <a:blip r:embed="rId3"/>
          <a:stretch>
            <a:fillRect/>
          </a:stretch>
        </p:blipFill>
        <p:spPr>
          <a:xfrm>
            <a:off x="5638800" y="1867200"/>
            <a:ext cx="3200400" cy="4692066"/>
          </a:xfrm>
        </p:spPr>
      </p:pic>
      <p:pic>
        <p:nvPicPr>
          <p:cNvPr id="22" name="Picture 21">
            <a:extLst>
              <a:ext uri="{FF2B5EF4-FFF2-40B4-BE49-F238E27FC236}">
                <a16:creationId xmlns:a16="http://schemas.microsoft.com/office/drawing/2014/main" id="{5DD417BF-F1F4-3D4B-BBD3-06CDB759450C}"/>
              </a:ext>
            </a:extLst>
          </p:cNvPr>
          <p:cNvPicPr>
            <a:picLocks noChangeAspect="1"/>
          </p:cNvPicPr>
          <p:nvPr/>
        </p:nvPicPr>
        <p:blipFill>
          <a:blip r:embed="rId4"/>
          <a:stretch>
            <a:fillRect/>
          </a:stretch>
        </p:blipFill>
        <p:spPr>
          <a:xfrm>
            <a:off x="2438400" y="2057400"/>
            <a:ext cx="2183702" cy="3964506"/>
          </a:xfrm>
          <a:prstGeom prst="rect">
            <a:avLst/>
          </a:prstGeom>
        </p:spPr>
      </p:pic>
      <p:sp>
        <p:nvSpPr>
          <p:cNvPr id="3" name="Right Arrow 2">
            <a:extLst>
              <a:ext uri="{FF2B5EF4-FFF2-40B4-BE49-F238E27FC236}">
                <a16:creationId xmlns:a16="http://schemas.microsoft.com/office/drawing/2014/main" id="{A365C85B-7170-9840-A7B0-458A398E5812}"/>
              </a:ext>
            </a:extLst>
          </p:cNvPr>
          <p:cNvSpPr/>
          <p:nvPr/>
        </p:nvSpPr>
        <p:spPr>
          <a:xfrm>
            <a:off x="1752600" y="2133600"/>
            <a:ext cx="633737" cy="14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021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1219200" y="609600"/>
            <a:ext cx="7772400" cy="1143000"/>
          </a:xfrm>
        </p:spPr>
        <p:txBody>
          <a:bodyPr/>
          <a:lstStyle/>
          <a:p>
            <a:pPr algn="ctr"/>
            <a:r>
              <a:rPr lang="en-US" dirty="0"/>
              <a:t>2. Settings - c. </a:t>
            </a:r>
            <a:r>
              <a:rPr lang="en-US" b="1" dirty="0">
                <a:solidFill>
                  <a:srgbClr val="FF0000"/>
                </a:solidFill>
              </a:rPr>
              <a:t>Account Settings</a:t>
            </a:r>
          </a:p>
        </p:txBody>
      </p:sp>
      <p:pic>
        <p:nvPicPr>
          <p:cNvPr id="26" name="Content Placeholder 25">
            <a:extLst>
              <a:ext uri="{FF2B5EF4-FFF2-40B4-BE49-F238E27FC236}">
                <a16:creationId xmlns:a16="http://schemas.microsoft.com/office/drawing/2014/main" id="{EDC53A2D-81DE-174A-AD2B-B1517C334404}"/>
              </a:ext>
            </a:extLst>
          </p:cNvPr>
          <p:cNvPicPr>
            <a:picLocks noGrp="1" noChangeAspect="1"/>
          </p:cNvPicPr>
          <p:nvPr>
            <p:ph sz="half" idx="2"/>
          </p:nvPr>
        </p:nvPicPr>
        <p:blipFill>
          <a:blip r:embed="rId3"/>
          <a:stretch>
            <a:fillRect/>
          </a:stretch>
        </p:blipFill>
        <p:spPr>
          <a:xfrm>
            <a:off x="5486400" y="1905000"/>
            <a:ext cx="3399692" cy="4984246"/>
          </a:xfrm>
        </p:spPr>
      </p:pic>
      <p:pic>
        <p:nvPicPr>
          <p:cNvPr id="8" name="Picture 7">
            <a:extLst>
              <a:ext uri="{FF2B5EF4-FFF2-40B4-BE49-F238E27FC236}">
                <a16:creationId xmlns:a16="http://schemas.microsoft.com/office/drawing/2014/main" id="{536B4A32-B8D3-F749-A483-00FAD96E4880}"/>
              </a:ext>
            </a:extLst>
          </p:cNvPr>
          <p:cNvPicPr>
            <a:picLocks noChangeAspect="1"/>
          </p:cNvPicPr>
          <p:nvPr/>
        </p:nvPicPr>
        <p:blipFill>
          <a:blip r:embed="rId4"/>
          <a:stretch>
            <a:fillRect/>
          </a:stretch>
        </p:blipFill>
        <p:spPr>
          <a:xfrm>
            <a:off x="2209799" y="2057400"/>
            <a:ext cx="2673363" cy="4419600"/>
          </a:xfrm>
          <a:prstGeom prst="rect">
            <a:avLst/>
          </a:prstGeom>
        </p:spPr>
      </p:pic>
      <p:sp>
        <p:nvSpPr>
          <p:cNvPr id="9" name="Right Arrow 8">
            <a:extLst>
              <a:ext uri="{FF2B5EF4-FFF2-40B4-BE49-F238E27FC236}">
                <a16:creationId xmlns:a16="http://schemas.microsoft.com/office/drawing/2014/main" id="{C9C89862-B661-5145-BA77-40D91CCBC495}"/>
              </a:ext>
            </a:extLst>
          </p:cNvPr>
          <p:cNvSpPr/>
          <p:nvPr/>
        </p:nvSpPr>
        <p:spPr>
          <a:xfrm>
            <a:off x="1371600" y="2286000"/>
            <a:ext cx="877476" cy="142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07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USCGAux-light</Template>
  <TotalTime>186</TotalTime>
  <Words>2957</Words>
  <Application>Microsoft Macintosh PowerPoint</Application>
  <PresentationFormat>On-screen Show (4:3)</PresentationFormat>
  <Paragraphs>280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Times New Roman</vt:lpstr>
      <vt:lpstr>Aux 3</vt:lpstr>
      <vt:lpstr>Six Steps to Setting up your Virtual Platform</vt:lpstr>
      <vt:lpstr>Why?</vt:lpstr>
      <vt:lpstr>Opportunity</vt:lpstr>
      <vt:lpstr>Prerequisites</vt:lpstr>
      <vt:lpstr>Six Steps</vt:lpstr>
      <vt:lpstr>1. Select Plan – Pro Version is recommended  for meetings, training and PE classes</vt:lpstr>
      <vt:lpstr>2. Settings – a. Personal Profile</vt:lpstr>
      <vt:lpstr>2. Settings - b. Personal Settings</vt:lpstr>
      <vt:lpstr>2. Settings - c. Account Settings</vt:lpstr>
      <vt:lpstr>3. Schedule Meeting</vt:lpstr>
      <vt:lpstr>4. Send out invitations</vt:lpstr>
      <vt:lpstr>5. Familiarize/Practice Controls</vt:lpstr>
      <vt:lpstr>6. Create Reports</vt:lpstr>
      <vt:lpstr>Additional Create Reports</vt:lpstr>
      <vt:lpstr>APPENDIX</vt:lpstr>
      <vt:lpstr>2. Suggested Personal Settings</vt:lpstr>
      <vt:lpstr>2. Suggested Personal Settings</vt:lpstr>
      <vt:lpstr>2. Suggested Account Settings</vt:lpstr>
      <vt:lpstr>2. Suggested Account Settings</vt:lpstr>
      <vt:lpstr>CGAUX Virtual PE Classes Training</vt:lpstr>
      <vt:lpstr>Zoom Self-study</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Hortensia Sampedro</cp:lastModifiedBy>
  <cp:revision>28</cp:revision>
  <dcterms:created xsi:type="dcterms:W3CDTF">2018-04-06T11:46:18Z</dcterms:created>
  <dcterms:modified xsi:type="dcterms:W3CDTF">2021-03-28T13:06:23Z</dcterms:modified>
</cp:coreProperties>
</file>